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9" r:id="rId5"/>
    <p:sldId id="271" r:id="rId6"/>
    <p:sldId id="258" r:id="rId7"/>
    <p:sldId id="267" r:id="rId8"/>
    <p:sldId id="261" r:id="rId9"/>
    <p:sldId id="262" r:id="rId10"/>
    <p:sldId id="270" r:id="rId11"/>
    <p:sldId id="272" r:id="rId12"/>
    <p:sldId id="273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1321"/>
    <a:srgbClr val="6EBAFF"/>
    <a:srgbClr val="5CA4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6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Статистика по ЧР (%)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8-8C88-4820-851E-D17E950E89D4}"/>
              </c:ext>
            </c:extLst>
          </c:dPt>
          <c:dPt>
            <c:idx val="1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DAA-40DE-A978-A06756F2580E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8C88-4820-851E-D17E950E89D4}"/>
              </c:ext>
            </c:extLst>
          </c:dPt>
          <c:dPt>
            <c:idx val="29"/>
            <c:invertIfNegative val="0"/>
            <c:bubble3D val="0"/>
            <c:spPr>
              <a:solidFill>
                <a:srgbClr val="9B613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DAA-40DE-A978-A06756F2580E}"/>
              </c:ext>
            </c:extLst>
          </c:dPt>
          <c:dPt>
            <c:idx val="3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6-8C88-4820-851E-D17E950E89D4}"/>
              </c:ext>
            </c:extLst>
          </c:dPt>
          <c:dPt>
            <c:idx val="39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DAA-40DE-A978-A06756F2580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Лист1!$A$2:$A$47</c:f>
              <c:numCache>
                <c:formatCode>General</c:formatCode>
                <c:ptCount val="4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</c:numCache>
            </c:numRef>
          </c:cat>
          <c:val>
            <c:numRef>
              <c:f>Лист1!$B$2:$B$47</c:f>
              <c:numCache>
                <c:formatCode>General</c:formatCode>
                <c:ptCount val="46"/>
                <c:pt idx="0">
                  <c:v>0.4</c:v>
                </c:pt>
                <c:pt idx="1">
                  <c:v>0.2</c:v>
                </c:pt>
                <c:pt idx="2">
                  <c:v>0.5</c:v>
                </c:pt>
                <c:pt idx="3">
                  <c:v>0.5</c:v>
                </c:pt>
                <c:pt idx="4">
                  <c:v>0.7</c:v>
                </c:pt>
                <c:pt idx="5">
                  <c:v>0.8</c:v>
                </c:pt>
                <c:pt idx="6">
                  <c:v>0.8</c:v>
                </c:pt>
                <c:pt idx="7">
                  <c:v>1</c:v>
                </c:pt>
                <c:pt idx="8">
                  <c:v>1.1000000000000001</c:v>
                </c:pt>
                <c:pt idx="9">
                  <c:v>1.1000000000000001</c:v>
                </c:pt>
                <c:pt idx="10">
                  <c:v>1</c:v>
                </c:pt>
                <c:pt idx="11">
                  <c:v>1.1000000000000001</c:v>
                </c:pt>
                <c:pt idx="12">
                  <c:v>1.1000000000000001</c:v>
                </c:pt>
                <c:pt idx="13">
                  <c:v>1.1000000000000001</c:v>
                </c:pt>
                <c:pt idx="14">
                  <c:v>1.1000000000000001</c:v>
                </c:pt>
                <c:pt idx="15">
                  <c:v>1.5</c:v>
                </c:pt>
                <c:pt idx="16">
                  <c:v>1.8</c:v>
                </c:pt>
                <c:pt idx="17">
                  <c:v>2.4</c:v>
                </c:pt>
                <c:pt idx="18">
                  <c:v>7.1</c:v>
                </c:pt>
                <c:pt idx="19">
                  <c:v>6.6</c:v>
                </c:pt>
                <c:pt idx="20">
                  <c:v>5.0999999999999996</c:v>
                </c:pt>
                <c:pt idx="21">
                  <c:v>4.3</c:v>
                </c:pt>
                <c:pt idx="22">
                  <c:v>3.9</c:v>
                </c:pt>
                <c:pt idx="23">
                  <c:v>3.4</c:v>
                </c:pt>
                <c:pt idx="24">
                  <c:v>3.5</c:v>
                </c:pt>
                <c:pt idx="25">
                  <c:v>3.1</c:v>
                </c:pt>
                <c:pt idx="26">
                  <c:v>3</c:v>
                </c:pt>
                <c:pt idx="27">
                  <c:v>3.4</c:v>
                </c:pt>
                <c:pt idx="28">
                  <c:v>3.6</c:v>
                </c:pt>
                <c:pt idx="29">
                  <c:v>5.7</c:v>
                </c:pt>
                <c:pt idx="30">
                  <c:v>4.5999999999999996</c:v>
                </c:pt>
                <c:pt idx="31">
                  <c:v>3.2</c:v>
                </c:pt>
                <c:pt idx="32">
                  <c:v>2.9</c:v>
                </c:pt>
                <c:pt idx="33">
                  <c:v>2.7</c:v>
                </c:pt>
                <c:pt idx="34">
                  <c:v>2.4</c:v>
                </c:pt>
                <c:pt idx="35">
                  <c:v>2.2000000000000002</c:v>
                </c:pt>
                <c:pt idx="36">
                  <c:v>1.9</c:v>
                </c:pt>
                <c:pt idx="37">
                  <c:v>2</c:v>
                </c:pt>
                <c:pt idx="38">
                  <c:v>2.5</c:v>
                </c:pt>
                <c:pt idx="39">
                  <c:v>1.5</c:v>
                </c:pt>
                <c:pt idx="40">
                  <c:v>1</c:v>
                </c:pt>
                <c:pt idx="41">
                  <c:v>0.8</c:v>
                </c:pt>
                <c:pt idx="42">
                  <c:v>0.6</c:v>
                </c:pt>
                <c:pt idx="43">
                  <c:v>0.4</c:v>
                </c:pt>
                <c:pt idx="44">
                  <c:v>0.2</c:v>
                </c:pt>
                <c:pt idx="45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88-4820-851E-D17E950E89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489094592"/>
        <c:axId val="-1489090240"/>
      </c:barChart>
      <c:catAx>
        <c:axId val="-1489094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489090240"/>
        <c:crosses val="autoZero"/>
        <c:auto val="1"/>
        <c:lblAlgn val="ctr"/>
        <c:lblOffset val="100"/>
        <c:noMultiLvlLbl val="0"/>
      </c:catAx>
      <c:valAx>
        <c:axId val="-1489090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489094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Статистика по ЧР (%)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8-BC03-4ACA-828E-4BE7B8E08372}"/>
              </c:ext>
            </c:extLst>
          </c:dPt>
          <c:dPt>
            <c:idx val="8"/>
            <c:invertIfNegative val="0"/>
            <c:bubble3D val="0"/>
            <c:spPr>
              <a:solidFill>
                <a:srgbClr val="9B613A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BC03-4ACA-828E-4BE7B8E08372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6-BC03-4ACA-828E-4BE7B8E08372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28-8C88-4820-851E-D17E950E89D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Лист1!$A$2:$A$17</c:f>
              <c:numCache>
                <c:formatCode>General</c:formatCode>
                <c:ptCount val="1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numCache>
            </c:numRef>
          </c:cat>
          <c:val>
            <c:numRef>
              <c:f>Лист1!$B$2:$B$17</c:f>
              <c:numCache>
                <c:formatCode>General</c:formatCode>
                <c:ptCount val="16"/>
                <c:pt idx="0">
                  <c:v>0.6</c:v>
                </c:pt>
                <c:pt idx="1">
                  <c:v>1.4</c:v>
                </c:pt>
                <c:pt idx="2">
                  <c:v>3.8</c:v>
                </c:pt>
                <c:pt idx="3">
                  <c:v>9.6999999999999993</c:v>
                </c:pt>
                <c:pt idx="4">
                  <c:v>10.3</c:v>
                </c:pt>
                <c:pt idx="5">
                  <c:v>11.4</c:v>
                </c:pt>
                <c:pt idx="6">
                  <c:v>11.6</c:v>
                </c:pt>
                <c:pt idx="7">
                  <c:v>12.4</c:v>
                </c:pt>
                <c:pt idx="8">
                  <c:v>11.3</c:v>
                </c:pt>
                <c:pt idx="9">
                  <c:v>9.1999999999999993</c:v>
                </c:pt>
                <c:pt idx="10">
                  <c:v>7.3</c:v>
                </c:pt>
                <c:pt idx="11">
                  <c:v>6.3</c:v>
                </c:pt>
                <c:pt idx="12">
                  <c:v>2.6</c:v>
                </c:pt>
                <c:pt idx="13">
                  <c:v>1.3</c:v>
                </c:pt>
                <c:pt idx="14">
                  <c:v>0.5</c:v>
                </c:pt>
                <c:pt idx="15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88-4820-851E-D17E950E89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489083168"/>
        <c:axId val="-1489093504"/>
      </c:barChart>
      <c:catAx>
        <c:axId val="-1489083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489093504"/>
        <c:crosses val="autoZero"/>
        <c:auto val="1"/>
        <c:lblAlgn val="ctr"/>
        <c:lblOffset val="100"/>
        <c:noMultiLvlLbl val="0"/>
      </c:catAx>
      <c:valAx>
        <c:axId val="-148909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489083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6C40-DBE2-4831-BB91-BAF1CA59C9FF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51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6C40-DBE2-4831-BB91-BAF1CA59C9FF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843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6C40-DBE2-4831-BB91-BAF1CA59C9FF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595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6C40-DBE2-4831-BB91-BAF1CA59C9FF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98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6C40-DBE2-4831-BB91-BAF1CA59C9FF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27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6C40-DBE2-4831-BB91-BAF1CA59C9FF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16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6C40-DBE2-4831-BB91-BAF1CA59C9FF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248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6C40-DBE2-4831-BB91-BAF1CA59C9FF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63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6C40-DBE2-4831-BB91-BAF1CA59C9FF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732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6C40-DBE2-4831-BB91-BAF1CA59C9FF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02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6C40-DBE2-4831-BB91-BAF1CA59C9FF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97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96C40-DBE2-4831-BB91-BAF1CA59C9FF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A98D3-E383-4946-B064-B4FAFF0FC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19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2857CA8-790E-4E6F-A196-6AA9FD535650}"/>
              </a:ext>
            </a:extLst>
          </p:cNvPr>
          <p:cNvSpPr/>
          <p:nvPr/>
        </p:nvSpPr>
        <p:spPr>
          <a:xfrm>
            <a:off x="590281" y="2048575"/>
            <a:ext cx="1101143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2038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выявления ОО с признаками необъективности </a:t>
            </a:r>
            <a:br>
              <a:rPr lang="ru-RU" sz="4800" b="1" dirty="0">
                <a:solidFill>
                  <a:srgbClr val="2038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rgbClr val="2038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и </a:t>
            </a:r>
            <a:r>
              <a:rPr lang="ru-RU" sz="4800" b="1" dirty="0" smtClean="0">
                <a:solidFill>
                  <a:srgbClr val="2038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 с </a:t>
            </a:r>
            <a:r>
              <a:rPr lang="ru-RU" sz="4800" b="1" dirty="0">
                <a:solidFill>
                  <a:srgbClr val="2038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низкими образовательными результатами по итогам ВПР и ГИА</a:t>
            </a:r>
            <a:br>
              <a:rPr lang="ru-RU" sz="4800" b="1" dirty="0">
                <a:solidFill>
                  <a:srgbClr val="2038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D935DAE2-C67B-407F-9F61-A23B83301DF1}"/>
              </a:ext>
            </a:extLst>
          </p:cNvPr>
          <p:cNvGrpSpPr/>
          <p:nvPr/>
        </p:nvGrpSpPr>
        <p:grpSpPr>
          <a:xfrm>
            <a:off x="4711291" y="410878"/>
            <a:ext cx="2250883" cy="1637697"/>
            <a:chOff x="5295053" y="286326"/>
            <a:chExt cx="1601893" cy="1305141"/>
          </a:xfrm>
        </p:grpSpPr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93EC273A-1F2C-4610-BE4C-349F84C115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2734" y="286326"/>
              <a:ext cx="766532" cy="766532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82EF23C0-A775-425B-B0F0-3C65DC0FFD56}"/>
                </a:ext>
              </a:extLst>
            </p:cNvPr>
            <p:cNvSpPr/>
            <p:nvPr/>
          </p:nvSpPr>
          <p:spPr>
            <a:xfrm>
              <a:off x="5295053" y="1052858"/>
              <a:ext cx="1601893" cy="538609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pPr algn="ctr"/>
              <a:r>
                <a:rPr lang="ru-RU" sz="1100" b="1" dirty="0">
                  <a:cs typeface="Aldhabi" panose="01000000000000000000" pitchFamily="2" charset="-78"/>
                </a:rPr>
                <a:t>ЦЕНТР </a:t>
              </a:r>
            </a:p>
            <a:p>
              <a:pPr algn="ctr"/>
              <a:r>
                <a:rPr lang="ru-RU" sz="900" b="1" dirty="0">
                  <a:cs typeface="Aldhabi" panose="01000000000000000000" pitchFamily="2" charset="-78"/>
                </a:rPr>
                <a:t>ОЦЕНКИ КАЧЕСТВА ОБРАЗОВАНИЯ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7798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33719" y="252951"/>
            <a:ext cx="10561261" cy="107419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выявления общеобразовательных организаций, имеющих низкие образовательные результаты обучающихся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132" y="252951"/>
            <a:ext cx="1073149" cy="1074198"/>
          </a:xfrm>
          <a:prstGeom prst="rect">
            <a:avLst/>
          </a:prstGeom>
        </p:spPr>
      </p:pic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07F950A7-0F54-4E73-B716-97BB7D6DE3D9}"/>
              </a:ext>
            </a:extLst>
          </p:cNvPr>
          <p:cNvSpPr/>
          <p:nvPr/>
        </p:nvSpPr>
        <p:spPr>
          <a:xfrm>
            <a:off x="215660" y="1595886"/>
            <a:ext cx="11464506" cy="1319841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начальный список включаются общеобразовательные организации (ОО), удовлетворяющие как минимум одному из следующих критериев: 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028569B7-32AE-4450-AD4A-909BF3BA80B0}"/>
              </a:ext>
            </a:extLst>
          </p:cNvPr>
          <p:cNvSpPr/>
          <p:nvPr/>
        </p:nvSpPr>
        <p:spPr>
          <a:xfrm>
            <a:off x="215660" y="3387305"/>
            <a:ext cx="11464506" cy="1319841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ОО, в которых не менее чем по двум оценочным процедурам в предыдущем учебном году были зафиксированы низкие результаты. 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E6769CC4-C7BB-4ABE-AD34-4B0B2433A4E0}"/>
              </a:ext>
            </a:extLst>
          </p:cNvPr>
          <p:cNvSpPr/>
          <p:nvPr/>
        </p:nvSpPr>
        <p:spPr>
          <a:xfrm>
            <a:off x="215660" y="5178724"/>
            <a:ext cx="11464506" cy="1319841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ОО, в которых хотя бы по одной оценочной процедуре в каждом из двух предыдущих учебных годов были зафиксированы низкие результаты. </a:t>
            </a:r>
          </a:p>
        </p:txBody>
      </p:sp>
    </p:spTree>
    <p:extLst>
      <p:ext uri="{BB962C8B-B14F-4D97-AF65-F5344CB8AC3E}">
        <p14:creationId xmlns:p14="http://schemas.microsoft.com/office/powerpoint/2010/main" val="1200644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0551" y="252951"/>
            <a:ext cx="10484429" cy="107419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выявления общеобразовательных организаций, имеющих низкие образовательные результаты обучающихся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132" y="252951"/>
            <a:ext cx="1073149" cy="1074198"/>
          </a:xfrm>
          <a:prstGeom prst="rect">
            <a:avLst/>
          </a:prstGeom>
        </p:spPr>
      </p:pic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E6769CC4-C7BB-4ABE-AD34-4B0B2433A4E0}"/>
              </a:ext>
            </a:extLst>
          </p:cNvPr>
          <p:cNvSpPr/>
          <p:nvPr/>
        </p:nvSpPr>
        <p:spPr>
          <a:xfrm>
            <a:off x="63250" y="1519707"/>
            <a:ext cx="11895032" cy="487582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«низкими результатами» понимаются результаты оценочной процедуры, при которых не 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 30% 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общего числа участников оценочной процедуры получили отметку «2» (ВПР) или не преодолели минимальный порог, предусмотренный спецификацией соответствующей оценочной процедуры (ОГЭ, ЕГЭ). </a:t>
            </a:r>
            <a:endParaRPr lang="ru-RU" sz="4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531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2143" y="252951"/>
            <a:ext cx="10682837" cy="107419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проводится по результатам следующих процедур 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5132" y="252951"/>
            <a:ext cx="1073149" cy="1074198"/>
          </a:xfrm>
          <a:prstGeom prst="rect">
            <a:avLst/>
          </a:prstGeom>
        </p:spPr>
      </p:pic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C26F9279-25BC-482A-85CD-010E783BA48F}"/>
              </a:ext>
            </a:extLst>
          </p:cNvPr>
          <p:cNvSpPr/>
          <p:nvPr/>
        </p:nvSpPr>
        <p:spPr>
          <a:xfrm>
            <a:off x="637383" y="1519020"/>
            <a:ext cx="4529192" cy="10092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 по математике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( 5 и 6 классы)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9DD75BDA-393E-4456-A163-F0F61451BAF6}"/>
              </a:ext>
            </a:extLst>
          </p:cNvPr>
          <p:cNvSpPr/>
          <p:nvPr/>
        </p:nvSpPr>
        <p:spPr>
          <a:xfrm>
            <a:off x="637383" y="2924355"/>
            <a:ext cx="4529192" cy="10092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 по русскому языку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( 5 и 6 классы)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448A84E9-1F73-44C9-B122-20B59C121454}"/>
              </a:ext>
            </a:extLst>
          </p:cNvPr>
          <p:cNvSpPr/>
          <p:nvPr/>
        </p:nvSpPr>
        <p:spPr>
          <a:xfrm>
            <a:off x="637383" y="4519777"/>
            <a:ext cx="4529192" cy="10092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ОГЭ по русскому языку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математике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A2553105-2C6D-4DD3-864E-EC9872A39A67}"/>
              </a:ext>
            </a:extLst>
          </p:cNvPr>
          <p:cNvSpPr/>
          <p:nvPr/>
        </p:nvSpPr>
        <p:spPr>
          <a:xfrm>
            <a:off x="5825423" y="1511079"/>
            <a:ext cx="4529192" cy="10092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ЕГЭ по математике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(базовый)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8C15CBF5-5D93-4833-A597-D0407C246E43}"/>
              </a:ext>
            </a:extLst>
          </p:cNvPr>
          <p:cNvSpPr/>
          <p:nvPr/>
        </p:nvSpPr>
        <p:spPr>
          <a:xfrm>
            <a:off x="5825423" y="2924355"/>
            <a:ext cx="4529192" cy="10092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ЕГЭ по математике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(профильной)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9EAF3443-9501-4126-9C69-0D569CDC0730}"/>
              </a:ext>
            </a:extLst>
          </p:cNvPr>
          <p:cNvSpPr/>
          <p:nvPr/>
        </p:nvSpPr>
        <p:spPr>
          <a:xfrm>
            <a:off x="5825423" y="4519777"/>
            <a:ext cx="4529192" cy="100929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ЕГЭ по русскому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языку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1C9CC48F-9011-4475-9E26-6D3ECB89F2C5}"/>
              </a:ext>
            </a:extLst>
          </p:cNvPr>
          <p:cNvSpPr/>
          <p:nvPr/>
        </p:nvSpPr>
        <p:spPr>
          <a:xfrm>
            <a:off x="327804" y="5934974"/>
            <a:ext cx="11386867" cy="465826"/>
          </a:xfrm>
          <a:prstGeom prst="round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анализе данных ОГЭ и ЕГЭ учитываются результаты участников, полученные до пересдач </a:t>
            </a:r>
          </a:p>
        </p:txBody>
      </p:sp>
    </p:spTree>
    <p:extLst>
      <p:ext uri="{BB962C8B-B14F-4D97-AF65-F5344CB8AC3E}">
        <p14:creationId xmlns:p14="http://schemas.microsoft.com/office/powerpoint/2010/main" val="951593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60717" y="381740"/>
            <a:ext cx="9923810" cy="97260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400" dirty="0">
                <a:latin typeface="Arial Black" panose="020B0A04020102020204" pitchFamily="34" charset="0"/>
              </a:rPr>
              <a:t>                    ВПР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980" y="381739"/>
            <a:ext cx="1073149" cy="97260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" name="TextBox 1"/>
          <p:cNvSpPr txBox="1"/>
          <p:nvPr/>
        </p:nvSpPr>
        <p:spPr>
          <a:xfrm>
            <a:off x="498765" y="1620982"/>
            <a:ext cx="1120555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Комплексный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данных ВПР проводится </a:t>
            </a:r>
            <a:r>
              <a:rPr lang="ru-RU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Рособрнадзором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года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 результатам анализа  ФИОКО направляют в ОИВ региона перечень школ, которые не дают объективной картины знаний и навыков обучающихся.</a:t>
            </a:r>
          </a:p>
          <a:p>
            <a:pPr algn="just"/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2023 году анализ выявил 15 ОО с признаками необъективности в Чеченской Республике:</a:t>
            </a:r>
          </a:p>
          <a:p>
            <a:pPr algn="just"/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Все 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 с маркером « Завышение результатов»;</a:t>
            </a:r>
          </a:p>
        </p:txBody>
      </p:sp>
    </p:spTree>
    <p:extLst>
      <p:ext uri="{BB962C8B-B14F-4D97-AF65-F5344CB8AC3E}">
        <p14:creationId xmlns:p14="http://schemas.microsoft.com/office/powerpoint/2010/main" val="653071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91706" y="141668"/>
            <a:ext cx="9992822" cy="131427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расчета показателя объективности </a:t>
            </a: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оценки образовательных результатов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980" y="381740"/>
            <a:ext cx="1073149" cy="107419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" name="TextBox 1"/>
          <p:cNvSpPr txBox="1"/>
          <p:nvPr/>
        </p:nvSpPr>
        <p:spPr>
          <a:xfrm>
            <a:off x="386379" y="1723076"/>
            <a:ext cx="114192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Маркировка: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завышенные значения среднего балла по каждой процедуре</a:t>
            </a:r>
            <a:b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(ВПР по русскому языку и математике в 4 и 5 классах</a:t>
            </a:r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несоответствие результатов оценочной процедуры и школьных отметок по каждой оценочной процедуре</a:t>
            </a:r>
            <a:b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(ВПР по русскому языку и математике в 4 и 5 классах</a:t>
            </a:r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резкое изменение результатов одной параллели от года к году</a:t>
            </a:r>
            <a:b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(ВПР по русскому языку и математике в </a:t>
            </a:r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 5 и 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классах</a:t>
            </a:r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726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6981" y="137041"/>
            <a:ext cx="9966336" cy="107419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Методика расчета показателя объективности </a:t>
            </a: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оценки образовательных результатов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980" y="137041"/>
            <a:ext cx="1073149" cy="107419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48887" y="1471910"/>
            <a:ext cx="1141924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расчета:</a:t>
            </a:r>
          </a:p>
          <a:p>
            <a:pPr algn="just"/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этап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Строятся доверительные интервалы среднего балла по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региону.</a:t>
            </a:r>
            <a:endParaRPr lang="ru-RU" sz="3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этап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Строятся доверительные интервалы среднего балла по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ОО.</a:t>
            </a:r>
            <a:endParaRPr lang="ru-RU" sz="3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этап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ОО, левая (нижняя) граница доверительных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интервалов 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находится правее, чем правая (верхняя) граница доверительного интервала  среднего балла по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региону.</a:t>
            </a:r>
            <a:endParaRPr lang="ru-RU" sz="36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3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98739" y="137041"/>
            <a:ext cx="9914577" cy="107419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Методика расчета показателя объективности </a:t>
            </a: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оценки образовательных результатов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980" y="137041"/>
            <a:ext cx="1073149" cy="107419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44699" y="1471910"/>
            <a:ext cx="1162343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По признаку </a:t>
            </a:r>
            <a:r>
              <a:rPr lang="ru-RU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завышенных значений среднего балла </a:t>
            </a:r>
            <a:r>
              <a:rPr lang="ru-RU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несоответствия результатов ВПР и школьных отметок </a:t>
            </a:r>
            <a:r>
              <a:rPr lang="ru-RU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рассматриваются ОО, в которых в проверочной работе участвовало </a:t>
            </a:r>
            <a:r>
              <a:rPr lang="ru-RU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5 участников</a:t>
            </a:r>
            <a:r>
              <a:rPr lang="ru-RU" sz="3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Маркировка по этим признакам не производится для ОО с повышенным уровнем результатов по ЕГЭ и отмеченных региональными координаторами как ОО со стабильно высокими результатами.</a:t>
            </a:r>
            <a:endParaRPr lang="ru-RU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67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90450" y="381740"/>
            <a:ext cx="9994077" cy="107419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latin typeface="Arial Black" panose="020B0A04020102020204" pitchFamily="34" charset="0"/>
              </a:rPr>
              <a:t>  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Завышенные  отметки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980" y="381740"/>
            <a:ext cx="1073149" cy="1074198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114822"/>
              </p:ext>
            </p:extLst>
          </p:nvPr>
        </p:nvGraphicFramePr>
        <p:xfrm>
          <a:off x="798490" y="1674253"/>
          <a:ext cx="9802834" cy="1658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3311">
                  <a:extLst>
                    <a:ext uri="{9D8B030D-6E8A-4147-A177-3AD203B41FA5}">
                      <a16:colId xmlns:a16="http://schemas.microsoft.com/office/drawing/2014/main" val="3789865858"/>
                    </a:ext>
                  </a:extLst>
                </a:gridCol>
                <a:gridCol w="1633311">
                  <a:extLst>
                    <a:ext uri="{9D8B030D-6E8A-4147-A177-3AD203B41FA5}">
                      <a16:colId xmlns:a16="http://schemas.microsoft.com/office/drawing/2014/main" val="272668967"/>
                    </a:ext>
                  </a:extLst>
                </a:gridCol>
                <a:gridCol w="1634053">
                  <a:extLst>
                    <a:ext uri="{9D8B030D-6E8A-4147-A177-3AD203B41FA5}">
                      <a16:colId xmlns:a16="http://schemas.microsoft.com/office/drawing/2014/main" val="42954563"/>
                    </a:ext>
                  </a:extLst>
                </a:gridCol>
                <a:gridCol w="1634053">
                  <a:extLst>
                    <a:ext uri="{9D8B030D-6E8A-4147-A177-3AD203B41FA5}">
                      <a16:colId xmlns:a16="http://schemas.microsoft.com/office/drawing/2014/main" val="2813141610"/>
                    </a:ext>
                  </a:extLst>
                </a:gridCol>
                <a:gridCol w="1634053">
                  <a:extLst>
                    <a:ext uri="{9D8B030D-6E8A-4147-A177-3AD203B41FA5}">
                      <a16:colId xmlns:a16="http://schemas.microsoft.com/office/drawing/2014/main" val="3478305759"/>
                    </a:ext>
                  </a:extLst>
                </a:gridCol>
                <a:gridCol w="1634053">
                  <a:extLst>
                    <a:ext uri="{9D8B030D-6E8A-4147-A177-3AD203B41FA5}">
                      <a16:colId xmlns:a16="http://schemas.microsoft.com/office/drawing/2014/main" val="4135223527"/>
                    </a:ext>
                  </a:extLst>
                </a:gridCol>
              </a:tblGrid>
              <a:tr h="3284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«2»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«3»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«4»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 «5»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качества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1345375"/>
                  </a:ext>
                </a:extLst>
              </a:tr>
              <a:tr h="664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Чеченская Республика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2335435"/>
                  </a:ext>
                </a:extLst>
              </a:tr>
              <a:tr h="664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864836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90451" y="3757479"/>
            <a:ext cx="1088967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>
                <a:solidFill>
                  <a:srgbClr val="0D1321"/>
                </a:solidFill>
              </a:rPr>
              <a:t>	</a:t>
            </a:r>
            <a:r>
              <a:rPr lang="ru-RU" sz="2800" b="1" dirty="0">
                <a:solidFill>
                  <a:srgbClr val="0D13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доверительных интервалов  отметок на уровне </a:t>
            </a:r>
            <a:r>
              <a:rPr lang="ru-RU" sz="2800" b="1" dirty="0" smtClean="0">
                <a:solidFill>
                  <a:srgbClr val="0D13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 и  </a:t>
            </a:r>
            <a:r>
              <a:rPr lang="ru-RU" sz="2800" b="1" dirty="0">
                <a:solidFill>
                  <a:srgbClr val="0D13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общеобразовательной организации показывает, что средняя отметка ОО выше, чем верхняя граница по </a:t>
            </a:r>
            <a:r>
              <a:rPr lang="ru-RU" sz="2800" b="1" dirty="0" smtClean="0">
                <a:solidFill>
                  <a:srgbClr val="0D13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региону</a:t>
            </a:r>
            <a:r>
              <a:rPr lang="ru-RU" sz="2000" dirty="0" smtClean="0">
                <a:solidFill>
                  <a:srgbClr val="0D13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solidFill>
                <a:srgbClr val="0D132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718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71490" y="381740"/>
            <a:ext cx="10013037" cy="107419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dirty="0">
                <a:latin typeface="Arial Black" panose="020B0A04020102020204" pitchFamily="34" charset="0"/>
              </a:rPr>
              <a:t>  Завышенные результатов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980" y="381740"/>
            <a:ext cx="1073149" cy="1074198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977895"/>
              </p:ext>
            </p:extLst>
          </p:nvPr>
        </p:nvGraphicFramePr>
        <p:xfrm>
          <a:off x="296222" y="2442369"/>
          <a:ext cx="10819449" cy="19867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9693">
                  <a:extLst>
                    <a:ext uri="{9D8B030D-6E8A-4147-A177-3AD203B41FA5}">
                      <a16:colId xmlns:a16="http://schemas.microsoft.com/office/drawing/2014/main" val="1151904238"/>
                    </a:ext>
                  </a:extLst>
                </a:gridCol>
                <a:gridCol w="425003">
                  <a:extLst>
                    <a:ext uri="{9D8B030D-6E8A-4147-A177-3AD203B41FA5}">
                      <a16:colId xmlns:a16="http://schemas.microsoft.com/office/drawing/2014/main" val="1809300293"/>
                    </a:ext>
                  </a:extLst>
                </a:gridCol>
                <a:gridCol w="442656">
                  <a:extLst>
                    <a:ext uri="{9D8B030D-6E8A-4147-A177-3AD203B41FA5}">
                      <a16:colId xmlns:a16="http://schemas.microsoft.com/office/drawing/2014/main" val="881228883"/>
                    </a:ext>
                  </a:extLst>
                </a:gridCol>
                <a:gridCol w="515387">
                  <a:extLst>
                    <a:ext uri="{9D8B030D-6E8A-4147-A177-3AD203B41FA5}">
                      <a16:colId xmlns:a16="http://schemas.microsoft.com/office/drawing/2014/main" val="1342028161"/>
                    </a:ext>
                  </a:extLst>
                </a:gridCol>
                <a:gridCol w="515387">
                  <a:extLst>
                    <a:ext uri="{9D8B030D-6E8A-4147-A177-3AD203B41FA5}">
                      <a16:colId xmlns:a16="http://schemas.microsoft.com/office/drawing/2014/main" val="4158064369"/>
                    </a:ext>
                  </a:extLst>
                </a:gridCol>
                <a:gridCol w="515387">
                  <a:extLst>
                    <a:ext uri="{9D8B030D-6E8A-4147-A177-3AD203B41FA5}">
                      <a16:colId xmlns:a16="http://schemas.microsoft.com/office/drawing/2014/main" val="2416521559"/>
                    </a:ext>
                  </a:extLst>
                </a:gridCol>
                <a:gridCol w="515387">
                  <a:extLst>
                    <a:ext uri="{9D8B030D-6E8A-4147-A177-3AD203B41FA5}">
                      <a16:colId xmlns:a16="http://schemas.microsoft.com/office/drawing/2014/main" val="2116919745"/>
                    </a:ext>
                  </a:extLst>
                </a:gridCol>
                <a:gridCol w="474274">
                  <a:extLst>
                    <a:ext uri="{9D8B030D-6E8A-4147-A177-3AD203B41FA5}">
                      <a16:colId xmlns:a16="http://schemas.microsoft.com/office/drawing/2014/main" val="1254435649"/>
                    </a:ext>
                  </a:extLst>
                </a:gridCol>
                <a:gridCol w="436831">
                  <a:extLst>
                    <a:ext uri="{9D8B030D-6E8A-4147-A177-3AD203B41FA5}">
                      <a16:colId xmlns:a16="http://schemas.microsoft.com/office/drawing/2014/main" val="3468056859"/>
                    </a:ext>
                  </a:extLst>
                </a:gridCol>
                <a:gridCol w="514652">
                  <a:extLst>
                    <a:ext uri="{9D8B030D-6E8A-4147-A177-3AD203B41FA5}">
                      <a16:colId xmlns:a16="http://schemas.microsoft.com/office/drawing/2014/main" val="143197968"/>
                    </a:ext>
                  </a:extLst>
                </a:gridCol>
                <a:gridCol w="514652">
                  <a:extLst>
                    <a:ext uri="{9D8B030D-6E8A-4147-A177-3AD203B41FA5}">
                      <a16:colId xmlns:a16="http://schemas.microsoft.com/office/drawing/2014/main" val="873141886"/>
                    </a:ext>
                  </a:extLst>
                </a:gridCol>
                <a:gridCol w="514652">
                  <a:extLst>
                    <a:ext uri="{9D8B030D-6E8A-4147-A177-3AD203B41FA5}">
                      <a16:colId xmlns:a16="http://schemas.microsoft.com/office/drawing/2014/main" val="4154807634"/>
                    </a:ext>
                  </a:extLst>
                </a:gridCol>
                <a:gridCol w="514652">
                  <a:extLst>
                    <a:ext uri="{9D8B030D-6E8A-4147-A177-3AD203B41FA5}">
                      <a16:colId xmlns:a16="http://schemas.microsoft.com/office/drawing/2014/main" val="830313827"/>
                    </a:ext>
                  </a:extLst>
                </a:gridCol>
                <a:gridCol w="514652">
                  <a:extLst>
                    <a:ext uri="{9D8B030D-6E8A-4147-A177-3AD203B41FA5}">
                      <a16:colId xmlns:a16="http://schemas.microsoft.com/office/drawing/2014/main" val="2232862859"/>
                    </a:ext>
                  </a:extLst>
                </a:gridCol>
                <a:gridCol w="514652">
                  <a:extLst>
                    <a:ext uri="{9D8B030D-6E8A-4147-A177-3AD203B41FA5}">
                      <a16:colId xmlns:a16="http://schemas.microsoft.com/office/drawing/2014/main" val="3235730325"/>
                    </a:ext>
                  </a:extLst>
                </a:gridCol>
                <a:gridCol w="514652">
                  <a:extLst>
                    <a:ext uri="{9D8B030D-6E8A-4147-A177-3AD203B41FA5}">
                      <a16:colId xmlns:a16="http://schemas.microsoft.com/office/drawing/2014/main" val="1126707261"/>
                    </a:ext>
                  </a:extLst>
                </a:gridCol>
                <a:gridCol w="514652">
                  <a:extLst>
                    <a:ext uri="{9D8B030D-6E8A-4147-A177-3AD203B41FA5}">
                      <a16:colId xmlns:a16="http://schemas.microsoft.com/office/drawing/2014/main" val="291520694"/>
                    </a:ext>
                  </a:extLst>
                </a:gridCol>
                <a:gridCol w="514652">
                  <a:extLst>
                    <a:ext uri="{9D8B030D-6E8A-4147-A177-3AD203B41FA5}">
                      <a16:colId xmlns:a16="http://schemas.microsoft.com/office/drawing/2014/main" val="784980091"/>
                    </a:ext>
                  </a:extLst>
                </a:gridCol>
                <a:gridCol w="514652">
                  <a:extLst>
                    <a:ext uri="{9D8B030D-6E8A-4147-A177-3AD203B41FA5}">
                      <a16:colId xmlns:a16="http://schemas.microsoft.com/office/drawing/2014/main" val="3680404312"/>
                    </a:ext>
                  </a:extLst>
                </a:gridCol>
                <a:gridCol w="514652">
                  <a:extLst>
                    <a:ext uri="{9D8B030D-6E8A-4147-A177-3AD203B41FA5}">
                      <a16:colId xmlns:a16="http://schemas.microsoft.com/office/drawing/2014/main" val="631813771"/>
                    </a:ext>
                  </a:extLst>
                </a:gridCol>
                <a:gridCol w="648272">
                  <a:extLst>
                    <a:ext uri="{9D8B030D-6E8A-4147-A177-3AD203B41FA5}">
                      <a16:colId xmlns:a16="http://schemas.microsoft.com/office/drawing/2014/main" val="2921265748"/>
                    </a:ext>
                  </a:extLst>
                </a:gridCol>
              </a:tblGrid>
              <a:tr h="683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1К1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1К2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88815384"/>
                  </a:ext>
                </a:extLst>
              </a:tr>
              <a:tr h="6513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ЧР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38,95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48,55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30,13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23,41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26,96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86170457"/>
                  </a:ext>
                </a:extLst>
              </a:tr>
              <a:tr h="6513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60,86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75,57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45,25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37,78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44,34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9601686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31767" y="4843463"/>
            <a:ext cx="108314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 доверительных интервалов среднего балла на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 региона и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общеобразовательной организации показывает, что средний балл ОО выше, чем верхняя граница по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региону.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1767" y="1455938"/>
            <a:ext cx="1067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Простые задания (базовый уровень) выполняются хуже, 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по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региону,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сложные (профильный) – лучше</a:t>
            </a:r>
            <a:r>
              <a:rPr lang="ru-RU" sz="24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3770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05442" y="381740"/>
            <a:ext cx="10079086" cy="107419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>
                <a:latin typeface="Arial Black" panose="020B0A04020102020204" pitchFamily="34" charset="0"/>
              </a:rPr>
              <a:t>Выявление признаков необъективности на диаграмме распределения первичных баллов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980" y="381740"/>
            <a:ext cx="1073149" cy="107419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296141" y="6127785"/>
            <a:ext cx="9685538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распределения первичных баллов Чеченской Республики по русскому языку (5 класс).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необъективности -выбросы на границах отметок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2134668532"/>
              </p:ext>
            </p:extLst>
          </p:nvPr>
        </p:nvGraphicFramePr>
        <p:xfrm>
          <a:off x="270330" y="1820531"/>
          <a:ext cx="11451521" cy="2765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5284406"/>
            <a:ext cx="11978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Шкала перевода баллов в оценку: оценка 2 (0-17 баллов),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оценка 3 (18-28 баллов), </a:t>
            </a:r>
            <a:r>
              <a:rPr lang="ru-RU" sz="1400" b="1" dirty="0">
                <a:solidFill>
                  <a:srgbClr val="843C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4 (29-38 баллов),</a:t>
            </a:r>
            <a:r>
              <a:rPr lang="ru-RU" sz="1400" b="1" dirty="0">
                <a:solidFill>
                  <a:srgbClr val="5482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5 (39-45 баллов), 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 flipV="1">
            <a:off x="5033640" y="4190260"/>
            <a:ext cx="1269506" cy="11226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 flipV="1">
            <a:off x="7652551" y="4190260"/>
            <a:ext cx="804911" cy="11372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 flipV="1">
            <a:off x="10040645" y="4190260"/>
            <a:ext cx="443884" cy="112265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463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19509" y="381740"/>
            <a:ext cx="9912221" cy="107419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Arial Black" panose="020B0A04020102020204" pitchFamily="34" charset="0"/>
              </a:rPr>
              <a:t>Пример нормального распределения</a:t>
            </a:r>
          </a:p>
          <a:p>
            <a:pPr algn="ctr"/>
            <a:r>
              <a:rPr lang="ru-RU" sz="2800" b="1" dirty="0">
                <a:latin typeface="Arial Black" panose="020B0A04020102020204" pitchFamily="34" charset="0"/>
              </a:rPr>
              <a:t> первичных баллов 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4980" y="381740"/>
            <a:ext cx="1073149" cy="107419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296141" y="6127785"/>
            <a:ext cx="968553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Пример распределения первичных баллов Чеченской Республики по истории(5 класс).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5284406"/>
            <a:ext cx="11978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tillium Web"/>
              </a:rPr>
              <a:t>Шкала перевода баллов в оценку: оценка 2 (0-3 баллов),</a:t>
            </a:r>
            <a:r>
              <a:rPr lang="ru-RU" sz="1400" dirty="0">
                <a:solidFill>
                  <a:srgbClr val="FF0000"/>
                </a:solidFill>
                <a:latin typeface="Titillium Web"/>
              </a:rPr>
              <a:t> оценка 3 (4-7 баллов), </a:t>
            </a:r>
            <a:r>
              <a:rPr lang="ru-RU" sz="1400" dirty="0">
                <a:solidFill>
                  <a:srgbClr val="843C0C"/>
                </a:solidFill>
                <a:latin typeface="Titillium Web"/>
              </a:rPr>
              <a:t>оценка 4 (8-11 баллов),</a:t>
            </a:r>
            <a:r>
              <a:rPr lang="ru-RU" sz="1400" dirty="0">
                <a:solidFill>
                  <a:srgbClr val="548235"/>
                </a:solidFill>
                <a:latin typeface="Titillium Web"/>
              </a:rPr>
              <a:t>оценка 5 (12-15 баллов), </a:t>
            </a:r>
            <a:endParaRPr lang="ru-RU" sz="140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H="1" flipV="1">
            <a:off x="4057095" y="3941685"/>
            <a:ext cx="2246051" cy="13712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 flipV="1">
            <a:off x="6693763" y="3941685"/>
            <a:ext cx="1763700" cy="1385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 flipV="1">
            <a:off x="9410330" y="3941685"/>
            <a:ext cx="1074199" cy="13712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080830485"/>
              </p:ext>
            </p:extLst>
          </p:nvPr>
        </p:nvGraphicFramePr>
        <p:xfrm>
          <a:off x="483027" y="1536445"/>
          <a:ext cx="11451521" cy="2765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814621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607</Words>
  <Application>Microsoft Office PowerPoint</Application>
  <PresentationFormat>Широкоэкранный</PresentationFormat>
  <Paragraphs>140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Aldhabi</vt:lpstr>
      <vt:lpstr>Arial</vt:lpstr>
      <vt:lpstr>Arial Black</vt:lpstr>
      <vt:lpstr>Calibri</vt:lpstr>
      <vt:lpstr>Calibri Light</vt:lpstr>
      <vt:lpstr>Times New Roman</vt:lpstr>
      <vt:lpstr>Titillium Web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1111212</cp:lastModifiedBy>
  <cp:revision>61</cp:revision>
  <dcterms:created xsi:type="dcterms:W3CDTF">2021-10-14T12:05:07Z</dcterms:created>
  <dcterms:modified xsi:type="dcterms:W3CDTF">2024-02-19T18:35:42Z</dcterms:modified>
</cp:coreProperties>
</file>