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87" r:id="rId4"/>
  </p:sldMasterIdLst>
  <p:notesMasterIdLst>
    <p:notesMasterId r:id="rId37"/>
  </p:notesMasterIdLst>
  <p:sldIdLst>
    <p:sldId id="1864" r:id="rId5"/>
    <p:sldId id="1891" r:id="rId6"/>
    <p:sldId id="1846" r:id="rId7"/>
    <p:sldId id="1845" r:id="rId8"/>
    <p:sldId id="1868" r:id="rId9"/>
    <p:sldId id="1869" r:id="rId10"/>
    <p:sldId id="1848" r:id="rId11"/>
    <p:sldId id="1871" r:id="rId12"/>
    <p:sldId id="1872" r:id="rId13"/>
    <p:sldId id="1849" r:id="rId14"/>
    <p:sldId id="1858" r:id="rId15"/>
    <p:sldId id="1876" r:id="rId16"/>
    <p:sldId id="1877" r:id="rId17"/>
    <p:sldId id="1878" r:id="rId18"/>
    <p:sldId id="1874" r:id="rId19"/>
    <p:sldId id="1879" r:id="rId20"/>
    <p:sldId id="1880" r:id="rId21"/>
    <p:sldId id="1881" r:id="rId22"/>
    <p:sldId id="1873" r:id="rId23"/>
    <p:sldId id="1865" r:id="rId24"/>
    <p:sldId id="1882" r:id="rId25"/>
    <p:sldId id="1883" r:id="rId26"/>
    <p:sldId id="1884" r:id="rId27"/>
    <p:sldId id="1885" r:id="rId28"/>
    <p:sldId id="1886" r:id="rId29"/>
    <p:sldId id="1887" r:id="rId30"/>
    <p:sldId id="1888" r:id="rId31"/>
    <p:sldId id="1889" r:id="rId32"/>
    <p:sldId id="1890" r:id="rId33"/>
    <p:sldId id="1892" r:id="rId34"/>
    <p:sldId id="1870" r:id="rId35"/>
    <p:sldId id="1875" r:id="rId3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80" userDrawn="1">
          <p15:clr>
            <a:srgbClr val="A4A3A4"/>
          </p15:clr>
        </p15:guide>
        <p15:guide id="3" pos="7200" userDrawn="1">
          <p15:clr>
            <a:srgbClr val="A4A3A4"/>
          </p15:clr>
        </p15:guide>
        <p15:guide id="4" pos="4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625"/>
    <a:srgbClr val="FE4387"/>
    <a:srgbClr val="007788"/>
    <a:srgbClr val="297C2A"/>
    <a:srgbClr val="F69000"/>
    <a:srgbClr val="01C2D1"/>
    <a:srgbClr val="D6D734"/>
    <a:srgbClr val="005C68"/>
    <a:srgbClr val="3B2E58"/>
    <a:srgbClr val="6B29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96" autoAdjust="0"/>
    <p:restoredTop sz="94724" autoAdjust="0"/>
  </p:normalViewPr>
  <p:slideViewPr>
    <p:cSldViewPr snapToGrid="0">
      <p:cViewPr varScale="1">
        <p:scale>
          <a:sx n="100" d="100"/>
          <a:sy n="100" d="100"/>
        </p:scale>
        <p:origin x="1122" y="96"/>
      </p:cViewPr>
      <p:guideLst>
        <p:guide orient="horz" pos="2160"/>
        <p:guide pos="480"/>
        <p:guide pos="7200"/>
        <p:guide pos="43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4" d="100"/>
        <a:sy n="94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/>
              <a:t>Общеобразовательные</a:t>
            </a:r>
            <a:r>
              <a:rPr lang="ru-RU" b="1" baseline="0" dirty="0"/>
              <a:t> организации</a:t>
            </a:r>
            <a:endParaRPr lang="ru-RU" b="1" dirty="0"/>
          </a:p>
        </c:rich>
      </c:tx>
      <c:layout>
        <c:manualLayout>
          <c:xMode val="edge"/>
          <c:yMode val="edge"/>
          <c:x val="0.19176336746302616"/>
          <c:y val="1.15654680622331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6.5358705161854769E-2"/>
          <c:y val="5.0925925925925923E-2"/>
          <c:w val="0.89019685039370078"/>
          <c:h val="0.735771361913094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Лист1!$C$4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Лист1!$D$4</c:f>
              <c:numCache>
                <c:formatCode>General</c:formatCode>
                <c:ptCount val="1"/>
                <c:pt idx="0">
                  <c:v>544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AF-4116-88CF-E3EC979341D8}"/>
            </c:ext>
          </c:extLst>
        </c:ser>
        <c:ser>
          <c:idx val="1"/>
          <c:order val="1"/>
          <c:tx>
            <c:strRef>
              <c:f>Лист1!$C$5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Лист1!$D$5</c:f>
              <c:numCache>
                <c:formatCode>General</c:formatCode>
                <c:ptCount val="1"/>
                <c:pt idx="0">
                  <c:v>574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AF-4116-88CF-E3EC979341D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94541856"/>
        <c:axId val="494546776"/>
      </c:barChart>
      <c:catAx>
        <c:axId val="49454185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94546776"/>
        <c:crosses val="autoZero"/>
        <c:auto val="1"/>
        <c:lblAlgn val="ctr"/>
        <c:lblOffset val="100"/>
        <c:noMultiLvlLbl val="0"/>
      </c:catAx>
      <c:valAx>
        <c:axId val="494546776"/>
        <c:scaling>
          <c:orientation val="minMax"/>
          <c:max val="600"/>
          <c:min val="4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94541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solidFill>
        <a:srgbClr val="00B0F0"/>
      </a:solidFill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/>
              <a:t>ЧОУ,</a:t>
            </a:r>
            <a:r>
              <a:rPr lang="ru-RU" b="1" baseline="0" dirty="0"/>
              <a:t> ГБОУ, ФГКОУ</a:t>
            </a:r>
            <a:endParaRPr lang="ru-RU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Лист1!$L$4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Лист1!$M$4</c:f>
              <c:numCache>
                <c:formatCode>General</c:formatCode>
                <c:ptCount val="1"/>
                <c:pt idx="0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DC-400B-B8EC-8406B75C511D}"/>
            </c:ext>
          </c:extLst>
        </c:ser>
        <c:ser>
          <c:idx val="1"/>
          <c:order val="1"/>
          <c:tx>
            <c:strRef>
              <c:f>Лист1!$L$5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Лист1!$M$5</c:f>
              <c:numCache>
                <c:formatCode>General</c:formatCode>
                <c:ptCount val="1"/>
                <c:pt idx="0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DC-400B-B8EC-8406B75C511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21872592"/>
        <c:axId val="521869968"/>
      </c:barChart>
      <c:catAx>
        <c:axId val="5218725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21869968"/>
        <c:crosses val="autoZero"/>
        <c:auto val="1"/>
        <c:lblAlgn val="ctr"/>
        <c:lblOffset val="100"/>
        <c:noMultiLvlLbl val="0"/>
      </c:catAx>
      <c:valAx>
        <c:axId val="521869968"/>
        <c:scaling>
          <c:orientation val="minMax"/>
          <c:min val="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21872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solidFill>
        <a:srgbClr val="00B0F0"/>
      </a:solidFill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/>
              <a:t>МБОУ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Лист1!$S$4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Лист1!$T$4</c:f>
              <c:numCache>
                <c:formatCode>General</c:formatCode>
                <c:ptCount val="1"/>
                <c:pt idx="0">
                  <c:v>494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0D-40E4-ACA8-0B3321CC7AA6}"/>
            </c:ext>
          </c:extLst>
        </c:ser>
        <c:ser>
          <c:idx val="1"/>
          <c:order val="1"/>
          <c:tx>
            <c:strRef>
              <c:f>Лист1!$S$5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Лист1!$T$5</c:f>
              <c:numCache>
                <c:formatCode>General</c:formatCode>
                <c:ptCount val="1"/>
                <c:pt idx="0">
                  <c:v>517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0D-40E4-ACA8-0B3321CC7AA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28545032"/>
        <c:axId val="428545360"/>
      </c:barChart>
      <c:catAx>
        <c:axId val="4285450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28545360"/>
        <c:crosses val="autoZero"/>
        <c:auto val="1"/>
        <c:lblAlgn val="ctr"/>
        <c:lblOffset val="100"/>
        <c:noMultiLvlLbl val="0"/>
      </c:catAx>
      <c:valAx>
        <c:axId val="428545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8545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solidFill>
        <a:srgbClr val="00B0F0"/>
      </a:solidFill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0.725</cdr:x>
      <cdr:y>0</cdr:y>
    </cdr:from>
    <cdr:to>
      <cdr:x>1</cdr:x>
      <cdr:y>0.38098</cdr:y>
    </cdr:to>
    <cdr:sp macro="" textlink="">
      <cdr:nvSpPr>
        <cdr:cNvPr id="2" name="TextBox 15">
          <a:extLst xmlns:a="http://schemas.openxmlformats.org/drawingml/2006/main">
            <a:ext uri="{FF2B5EF4-FFF2-40B4-BE49-F238E27FC236}">
              <a16:creationId xmlns:a16="http://schemas.microsoft.com/office/drawing/2014/main" id="{7BEE0C13-262A-4E64-5A07-AA4BBF2D7B04}"/>
            </a:ext>
          </a:extLst>
        </cdr:cNvPr>
        <cdr:cNvSpPr txBox="1"/>
      </cdr:nvSpPr>
      <cdr:spPr>
        <a:xfrm xmlns:a="http://schemas.openxmlformats.org/drawingml/2006/main">
          <a:off x="3314699" y="-3539073"/>
          <a:ext cx="1257301" cy="92333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  <a:defRPr/>
          </a:pPr>
          <a:r>
            <a:rPr kumimoji="0" lang="ru-RU" sz="5400" b="1" i="0" u="none" strike="noStrike" kern="1200" cap="none" spc="0" normalizeH="0" baseline="0" noProof="0" dirty="0">
              <a:ln>
                <a:noFill/>
              </a:ln>
              <a:solidFill>
                <a:srgbClr val="FF2625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+23 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D9F622F8-1824-4338-8C3C-5529D3BDEF4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618DDD53-BB38-4118-BC75-9CE27D49C55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6C03B6F7-B1AE-4118-ABA2-FFEC9B8F0E9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646F5356-BDE8-43C1-9587-85323D02B19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89912C35-11A9-4DA7-8476-F1823F658CA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7180ED79-CEC3-4FB9-B511-8597B20A0C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DEB7EE2-04A2-4FB2-9625-C9C73AC4D32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FA4671F7-4D2C-4B1E-AED7-24676BE8B4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47842D7-C728-4EBD-982B-B8BE79E4DBBE}" type="slidenum">
              <a:rPr lang="en-US" altLang="en-US"/>
              <a:pPr eaLnBrk="1" hangingPunct="1"/>
              <a:t>1</a:t>
            </a:fld>
            <a:endParaRPr lang="en-US" altLang="en-US" dirty="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D8E83BD0-7AE4-4323-9047-FC368929C5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FDECF5EC-C5EC-4723-8F4F-A75A20018F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8148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5F0125-FA0F-C4E1-41B6-0C32E45533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2A25F1E-7397-62A4-7389-2E16DC5D49C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0DF3600-B20C-B353-1D77-F0F884C77C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656CB3-6895-F8F1-4EEC-551E89D5EC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EB7EE2-04A2-4FB2-9625-C9C73AC4D32F}" type="slidenum">
              <a:rPr lang="en-US" altLang="en-US" smtClean="0"/>
              <a:pPr/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590996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6F7C6A-A138-8329-4C80-C97FF69899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C082D1E-F1AA-40A1-4C2F-D66C5EA144D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6028AE3-33BD-C6E4-A375-0B2B0088D8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7B8AE0-167E-C2FB-3C42-9C8E44DA7F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EB7EE2-04A2-4FB2-9625-C9C73AC4D32F}" type="slidenum">
              <a:rPr lang="en-US" altLang="en-US" smtClean="0"/>
              <a:pPr/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739969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595382-02EC-C93F-0D71-C1EA9EB9A0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78511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65FD47-1045-EB38-73CA-199796CDB4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C5652F0-8B5F-8323-E286-CC6B4444DCC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C20C616-B66E-EC70-AAB5-2224BC951A8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B5DCBC-7F2B-8227-3204-D24B809617F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EB7EE2-04A2-4FB2-9625-C9C73AC4D32F}" type="slidenum">
              <a:rPr lang="en-US" altLang="en-US" smtClean="0"/>
              <a:pPr/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190442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D7B980-FCBB-EF1A-A111-F56EC992F8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7D4BE60-629E-9B93-B703-1982649E39B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C5285DB-12AE-F2CE-5ADB-9BBA22AD4D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8E711D-6369-BDED-6630-2777BB7A49C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EB7EE2-04A2-4FB2-9625-C9C73AC4D32F}" type="slidenum">
              <a:rPr lang="en-US" altLang="en-US" smtClean="0"/>
              <a:pPr/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541995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F02BA7-B560-C6E5-46CD-3CC91B95D3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46244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40736A-0979-B70F-7C31-C4FD296557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ACDB074D-73C3-8C3D-C74E-11B0373DE0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47842D7-C728-4EBD-982B-B8BE79E4DBBE}" type="slidenum">
              <a:rPr lang="en-US" altLang="en-US"/>
              <a:pPr eaLnBrk="1" hangingPunct="1"/>
              <a:t>23</a:t>
            </a:fld>
            <a:endParaRPr lang="en-US" altLang="en-US" dirty="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F146B71A-6B98-86F8-BEBF-8F2BD80F45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7953262C-E247-50AA-A252-91DE8DEF05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0938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326ECF-C9B0-F6C7-D179-793FB2CC67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52AE749B-AB18-386E-3739-3C9B178F2B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47842D7-C728-4EBD-982B-B8BE79E4DBBE}" type="slidenum">
              <a:rPr lang="en-US" altLang="en-US"/>
              <a:pPr eaLnBrk="1" hangingPunct="1"/>
              <a:t>25</a:t>
            </a:fld>
            <a:endParaRPr lang="en-US" altLang="en-US" dirty="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3AA502FA-B1EC-2492-009C-CBB913D5DF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67DB05D1-E7CF-2615-F7DB-8125335FE8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256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7DACDC-0013-CC43-6025-215D8D3509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55D6C86-7EE0-4F92-2237-90B363B996C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DF7FA67-1B01-6C0E-EB22-FAC9127F29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CDEB6B-6B73-8F07-666F-BEE132792AF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EB7EE2-04A2-4FB2-9625-C9C73AC4D32F}" type="slidenum">
              <a:rPr lang="en-US" altLang="en-US" smtClean="0"/>
              <a:pPr/>
              <a:t>31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81951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6F7C6A-A138-8329-4C80-C97FF69899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C082D1E-F1AA-40A1-4C2F-D66C5EA144D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6028AE3-33BD-C6E4-A375-0B2B0088D8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7B8AE0-167E-C2FB-3C42-9C8E44DA7F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EB7EE2-04A2-4FB2-9625-C9C73AC4D32F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349969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EB7EE2-04A2-4FB2-9625-C9C73AC4D32F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32278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66AC39-65B9-8D5F-312B-ACFC26DD68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F648C31-A33C-A6E7-93EF-361C86C46A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B4D4371-B899-E183-7ECE-1C255B0F0A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226DA3-9A2E-A43F-BE36-B2D638809D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EB7EE2-04A2-4FB2-9625-C9C73AC4D32F}" type="slidenum">
              <a:rPr lang="en-US" altLang="en-US" smtClean="0"/>
              <a:pPr/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45627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93D986-75ED-C7A2-1F43-6CCDDA037F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3A4D9CE-1811-EAFE-6CFE-A5357C40EAF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D506AB4-2A07-2FA3-9CC7-67443E13BC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C2FD8-22EB-6679-B11A-E518F0CA90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EB7EE2-04A2-4FB2-9625-C9C73AC4D32F}" type="slidenum">
              <a:rPr lang="en-US" altLang="en-US" smtClean="0"/>
              <a:pPr/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1980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EB7EE2-04A2-4FB2-9625-C9C73AC4D32F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834179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322E3A-C7AA-3AA6-C07A-2F74ADF952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E8C7160-1856-BB32-4E5F-2AB65EFD14B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76C51E9-DD75-3147-B1E8-D56AD4F0BB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32A279-9A8E-26B8-DD39-5C50102D7E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EB7EE2-04A2-4FB2-9625-C9C73AC4D32F}" type="slidenum">
              <a:rPr lang="en-US" altLang="en-US" smtClean="0"/>
              <a:pPr/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762933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05D54F-2485-FD2B-8A86-0D94FFA43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91773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537BCC-2691-AB4C-7D31-1C425CEEB5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F7EF680-BD98-E853-9E67-34F169CFAEE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BF372DE-F1FD-4DE1-F8FB-12A983C94E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43D47D-4BE5-1CA8-9272-57F09CC4414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EB7EE2-04A2-4FB2-9625-C9C73AC4D32F}" type="slidenum">
              <a:rPr lang="en-US" altLang="en-US" smtClean="0"/>
              <a:pPr/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33556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8CF5191-0569-4DC4-91C0-32BE2B3AB9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1"/>
            <a:ext cx="12191998" cy="6857999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FE7964CB-E75A-4A03-88D3-6A48EF650A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42012" y="2766219"/>
            <a:ext cx="6220101" cy="1325563"/>
          </a:xfrm>
          <a:prstGeom prst="rect">
            <a:avLst/>
          </a:prstGeom>
        </p:spPr>
        <p:txBody>
          <a:bodyPr anchor="ctr"/>
          <a:lstStyle>
            <a:lvl1pPr>
              <a:defRPr b="1"/>
            </a:lvl1pPr>
          </a:lstStyle>
          <a:p>
            <a:r>
              <a:rPr lang="en-US" dirty="0"/>
              <a:t>Insert title here</a:t>
            </a:r>
          </a:p>
        </p:txBody>
      </p:sp>
    </p:spTree>
    <p:extLst>
      <p:ext uri="{BB962C8B-B14F-4D97-AF65-F5344CB8AC3E}">
        <p14:creationId xmlns:p14="http://schemas.microsoft.com/office/powerpoint/2010/main" val="14406792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08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7724906-4405-47F4-B533-7291B003B0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5301" y="1995467"/>
            <a:ext cx="9141397" cy="615553"/>
          </a:xfrm>
          <a:prstGeom prst="rect">
            <a:avLst/>
          </a:prstGeom>
          <a:noFill/>
        </p:spPr>
        <p:txBody>
          <a:bodyPr wrap="square" lIns="0" tIns="0" rIns="0" bIns="0" anchor="b" anchorCtr="0">
            <a:spAutoFit/>
          </a:bodyPr>
          <a:lstStyle>
            <a:lvl1pPr algn="ctr" defTabSz="932742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000" b="1" i="0" kern="1200" cap="none" spc="-50" baseline="0" dirty="0">
                <a:ln w="3175">
                  <a:noFill/>
                </a:ln>
                <a:solidFill>
                  <a:schemeClr val="accent1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1EEF53A4-35A6-4E43-B220-67DA381C591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96307" y="3260705"/>
            <a:ext cx="7799387" cy="153475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lang="en-US"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Insert content here</a:t>
            </a:r>
          </a:p>
        </p:txBody>
      </p:sp>
      <p:pic>
        <p:nvPicPr>
          <p:cNvPr id="6" name="Picture Placeholder 5" descr="Red, blue grey white pattern background">
            <a:extLst>
              <a:ext uri="{FF2B5EF4-FFF2-40B4-BE49-F238E27FC236}">
                <a16:creationId xmlns:a16="http://schemas.microsoft.com/office/drawing/2014/main" id="{906BF34F-6945-4E11-BAEC-F66F7254C4C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999582"/>
            <a:ext cx="12192000" cy="858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523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Pattern Content Blu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7668F4E-0433-49FD-9D92-3B60E9B0AE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99742" y="715961"/>
            <a:ext cx="6477000" cy="1189037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spcBef>
                <a:spcPts val="1000"/>
              </a:spcBef>
              <a:defRPr sz="4000" b="1" spc="-50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E8DBED36-2461-46D0-AF71-79E0064B375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199743" y="1905000"/>
            <a:ext cx="6477000" cy="3276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bg1"/>
                </a:solidFill>
              </a:defRPr>
            </a:lvl1pPr>
            <a:lvl2pPr marL="228600" indent="-228600">
              <a:lnSpc>
                <a:spcPct val="100000"/>
              </a:lnSpc>
              <a:spcBef>
                <a:spcPts val="1000"/>
              </a:spcBef>
              <a:defRPr sz="18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pic>
        <p:nvPicPr>
          <p:cNvPr id="5" name="Picture Placeholder 6" descr="Red, blue grey white pattern background">
            <a:extLst>
              <a:ext uri="{FF2B5EF4-FFF2-40B4-BE49-F238E27FC236}">
                <a16:creationId xmlns:a16="http://schemas.microsoft.com/office/drawing/2014/main" id="{BC85C715-EF0D-4E33-AC89-C35DD2596E5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47679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375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08" userDrawn="1">
          <p15:clr>
            <a:srgbClr val="5ACBF0"/>
          </p15:clr>
        </p15:guide>
        <p15:guide id="3" orient="horz" pos="2240" userDrawn="1">
          <p15:clr>
            <a:srgbClr val="5ACBF0"/>
          </p15:clr>
        </p15:guide>
        <p15:guide id="4" orient="horz" pos="2487" userDrawn="1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Patter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87E8F-5716-4A71-B64F-EC5A742B45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715961"/>
            <a:ext cx="6477000" cy="1189038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spcBef>
                <a:spcPts val="1000"/>
              </a:spcBef>
              <a:defRPr sz="4000" b="1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E8DBED36-2461-46D0-AF71-79E0064B375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1905000"/>
            <a:ext cx="6340929" cy="3276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bg1"/>
                </a:solidFill>
              </a:defRPr>
            </a:lvl1pPr>
            <a:lvl2pPr marL="228600">
              <a:lnSpc>
                <a:spcPct val="100000"/>
              </a:lnSpc>
              <a:spcBef>
                <a:spcPts val="1000"/>
              </a:spcBef>
              <a:defRPr sz="18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pic>
        <p:nvPicPr>
          <p:cNvPr id="6" name="Picture Placeholder 5" descr="Red, blue grey white pattern background">
            <a:extLst>
              <a:ext uri="{FF2B5EF4-FFF2-40B4-BE49-F238E27FC236}">
                <a16:creationId xmlns:a16="http://schemas.microsoft.com/office/drawing/2014/main" id="{8FD53BA4-73D2-4CCA-8580-11F4221524F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27166" y="0"/>
            <a:ext cx="47648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72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127">
          <p15:clr>
            <a:srgbClr val="5ACBF0"/>
          </p15:clr>
        </p15:guide>
        <p15:guide id="3" orient="horz" pos="2240" userDrawn="1">
          <p15:clr>
            <a:srgbClr val="5ACBF0"/>
          </p15:clr>
        </p15:guide>
        <p15:guide id="4" orient="horz" pos="2487" userDrawn="1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6" descr="White Striped background">
            <a:extLst>
              <a:ext uri="{FF2B5EF4-FFF2-40B4-BE49-F238E27FC236}">
                <a16:creationId xmlns:a16="http://schemas.microsoft.com/office/drawing/2014/main" id="{3917D528-010E-4303-97BF-F7F67BC661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D9303A2-B30A-054C-B809-053B909E12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5301" y="1995467"/>
            <a:ext cx="9141397" cy="615553"/>
          </a:xfrm>
          <a:prstGeom prst="rect">
            <a:avLst/>
          </a:prstGeom>
          <a:noFill/>
        </p:spPr>
        <p:txBody>
          <a:bodyPr wrap="square" lIns="0" tIns="0" rIns="0" bIns="0" anchor="b" anchorCtr="0">
            <a:spAutoFit/>
          </a:bodyPr>
          <a:lstStyle>
            <a:lvl1pPr algn="ctr" defTabSz="932742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000" b="1" i="0" kern="1200" cap="none" spc="-50" baseline="0" dirty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10F58DD1-3970-D84D-8040-EF33B0971D5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96307" y="3260705"/>
            <a:ext cx="7799387" cy="153475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Insert content here</a:t>
            </a:r>
          </a:p>
        </p:txBody>
      </p:sp>
    </p:spTree>
    <p:extLst>
      <p:ext uri="{BB962C8B-B14F-4D97-AF65-F5344CB8AC3E}">
        <p14:creationId xmlns:p14="http://schemas.microsoft.com/office/powerpoint/2010/main" val="3240882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127">
          <p15:clr>
            <a:srgbClr val="5ACBF0"/>
          </p15:clr>
        </p15:guide>
        <p15:guide id="3" orient="horz" pos="2243" userDrawn="1">
          <p15:clr>
            <a:srgbClr val="5ACBF0"/>
          </p15:clr>
        </p15:guide>
        <p15:guide id="4" orient="horz" pos="2488" userDrawn="1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13624-9AD4-4B61-B3D1-7B21213507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715964"/>
            <a:ext cx="10591800" cy="646332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1000"/>
              </a:spcBef>
              <a:defRPr sz="4000" b="1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0" name="Text Placeholder 15">
            <a:extLst>
              <a:ext uri="{FF2B5EF4-FFF2-40B4-BE49-F238E27FC236}">
                <a16:creationId xmlns:a16="http://schemas.microsoft.com/office/drawing/2014/main" id="{780F473D-F2DF-4163-AB6E-F7327F60EC4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1432562"/>
            <a:ext cx="10667999" cy="115823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0">
                <a:solidFill>
                  <a:schemeClr val="bg1"/>
                </a:solidFill>
              </a:defRPr>
            </a:lvl1pPr>
            <a:lvl2pPr marL="228600">
              <a:lnSpc>
                <a:spcPct val="100000"/>
              </a:lnSpc>
              <a:spcBef>
                <a:spcPts val="1000"/>
              </a:spcBef>
              <a:defRPr sz="1800" b="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sp>
        <p:nvSpPr>
          <p:cNvPr id="11" name="Table Placeholder 10">
            <a:extLst>
              <a:ext uri="{FF2B5EF4-FFF2-40B4-BE49-F238E27FC236}">
                <a16:creationId xmlns:a16="http://schemas.microsoft.com/office/drawing/2014/main" id="{7DC18506-6205-438F-AA5C-D337F9975FC3}"/>
              </a:ext>
            </a:extLst>
          </p:cNvPr>
          <p:cNvSpPr>
            <a:spLocks noGrp="1"/>
          </p:cNvSpPr>
          <p:nvPr>
            <p:ph type="tbl" sz="quarter" idx="12" hasCustomPrompt="1"/>
          </p:nvPr>
        </p:nvSpPr>
        <p:spPr>
          <a:xfrm>
            <a:off x="757381" y="2591662"/>
            <a:ext cx="10667999" cy="28337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/>
            </a:lvl1pPr>
          </a:lstStyle>
          <a:p>
            <a:r>
              <a:rPr lang="en-US" dirty="0"/>
              <a:t>Insert content here</a:t>
            </a:r>
          </a:p>
        </p:txBody>
      </p:sp>
      <p:pic>
        <p:nvPicPr>
          <p:cNvPr id="7" name="Picture Placeholder 5" descr="Red, blue grey white pattern background">
            <a:extLst>
              <a:ext uri="{FF2B5EF4-FFF2-40B4-BE49-F238E27FC236}">
                <a16:creationId xmlns:a16="http://schemas.microsoft.com/office/drawing/2014/main" id="{CD2D4C14-919B-45F8-8FB9-55AAC8A8FC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990252"/>
            <a:ext cx="12192000" cy="867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917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Patter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7668F4E-0433-49FD-9D92-3B60E9B0AE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99742" y="715961"/>
            <a:ext cx="6477000" cy="1189037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spcBef>
                <a:spcPts val="1000"/>
              </a:spcBef>
              <a:defRPr sz="4000" b="1" spc="-5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E8DBED36-2461-46D0-AF71-79E0064B375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199743" y="1905000"/>
            <a:ext cx="6477000" cy="3276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bg1"/>
                </a:solidFill>
              </a:defRPr>
            </a:lvl1pPr>
            <a:lvl2pPr marL="228600" indent="-228600">
              <a:lnSpc>
                <a:spcPct val="100000"/>
              </a:lnSpc>
              <a:spcBef>
                <a:spcPts val="1000"/>
              </a:spcBef>
              <a:defRPr sz="18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pic>
        <p:nvPicPr>
          <p:cNvPr id="6" name="Picture Placeholder 6" descr="Red, blue grey white pattern background">
            <a:extLst>
              <a:ext uri="{FF2B5EF4-FFF2-40B4-BE49-F238E27FC236}">
                <a16:creationId xmlns:a16="http://schemas.microsoft.com/office/drawing/2014/main" id="{3A82D859-AED3-485F-A04E-40320B1043A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47679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876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08" userDrawn="1">
          <p15:clr>
            <a:srgbClr val="5ACBF0"/>
          </p15:clr>
        </p15:guide>
        <p15:guide id="3" orient="horz" pos="2240" userDrawn="1">
          <p15:clr>
            <a:srgbClr val="5ACBF0"/>
          </p15:clr>
        </p15:guide>
        <p15:guide id="4" orient="horz" pos="2487" userDrawn="1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13624-9AD4-4B61-B3D1-7B21213507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715964"/>
            <a:ext cx="10591800" cy="646332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1000"/>
              </a:spcBef>
              <a:defRPr sz="4000" b="1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7" name="Text Placeholder 15">
            <a:extLst>
              <a:ext uri="{FF2B5EF4-FFF2-40B4-BE49-F238E27FC236}">
                <a16:creationId xmlns:a16="http://schemas.microsoft.com/office/drawing/2014/main" id="{DF03C311-DDF4-44A3-9D51-D5FDC4A8E7B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1432562"/>
            <a:ext cx="10667999" cy="92742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0">
                <a:solidFill>
                  <a:schemeClr val="bg1"/>
                </a:solidFill>
              </a:defRPr>
            </a:lvl1pPr>
            <a:lvl2pPr marL="228600">
              <a:lnSpc>
                <a:spcPct val="100000"/>
              </a:lnSpc>
              <a:spcBef>
                <a:spcPts val="1000"/>
              </a:spcBef>
              <a:defRPr sz="1800" b="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sp>
        <p:nvSpPr>
          <p:cNvPr id="8" name="SmartArt Placeholder 7">
            <a:extLst>
              <a:ext uri="{FF2B5EF4-FFF2-40B4-BE49-F238E27FC236}">
                <a16:creationId xmlns:a16="http://schemas.microsoft.com/office/drawing/2014/main" id="{9FD563C5-3DFB-47DD-8A9E-30D8084590F6}"/>
              </a:ext>
            </a:extLst>
          </p:cNvPr>
          <p:cNvSpPr>
            <a:spLocks noGrp="1"/>
          </p:cNvSpPr>
          <p:nvPr>
            <p:ph type="dgm" sz="quarter" idx="14" hasCustomPrompt="1"/>
          </p:nvPr>
        </p:nvSpPr>
        <p:spPr>
          <a:xfrm>
            <a:off x="762001" y="2369129"/>
            <a:ext cx="10667998" cy="33436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/>
            </a:lvl1pPr>
          </a:lstStyle>
          <a:p>
            <a:r>
              <a:rPr lang="en-US" dirty="0"/>
              <a:t>Insert Content here</a:t>
            </a:r>
          </a:p>
        </p:txBody>
      </p:sp>
      <p:pic>
        <p:nvPicPr>
          <p:cNvPr id="9" name="Picture Placeholder 8" descr="Red, blue grey white pattern background">
            <a:extLst>
              <a:ext uri="{FF2B5EF4-FFF2-40B4-BE49-F238E27FC236}">
                <a16:creationId xmlns:a16="http://schemas.microsoft.com/office/drawing/2014/main" id="{EFDBB6A3-9760-4B41-9E31-6D5DD396E16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999582"/>
            <a:ext cx="12192000" cy="858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626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hot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">
            <a:extLst>
              <a:ext uri="{FF2B5EF4-FFF2-40B4-BE49-F238E27FC236}">
                <a16:creationId xmlns:a16="http://schemas.microsoft.com/office/drawing/2014/main" id="{3F45076F-4240-4B40-8CE4-637DD751A6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715963"/>
            <a:ext cx="5334000" cy="1189038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spcBef>
                <a:spcPts val="1000"/>
              </a:spcBef>
              <a:defRPr sz="4000" b="1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8498B63D-F60C-4A9D-8D3E-0C7CD748FED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1905000"/>
            <a:ext cx="5334000" cy="3276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1"/>
            </a:lvl1pPr>
            <a:lvl2pPr marL="228600">
              <a:lnSpc>
                <a:spcPct val="100000"/>
              </a:lnSpc>
              <a:spcBef>
                <a:spcPts val="1000"/>
              </a:spcBef>
              <a:defRPr sz="1800"/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sp>
        <p:nvSpPr>
          <p:cNvPr id="9" name="Picture Placeholder 13">
            <a:extLst>
              <a:ext uri="{FF2B5EF4-FFF2-40B4-BE49-F238E27FC236}">
                <a16:creationId xmlns:a16="http://schemas.microsoft.com/office/drawing/2014/main" id="{827A95C0-AE8D-46E1-9EF9-64504CBEF9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858000" y="715963"/>
            <a:ext cx="4572000" cy="2362200"/>
          </a:xfrm>
          <a:prstGeom prst="rect">
            <a:avLst/>
          </a:prstGeom>
          <a:solidFill>
            <a:schemeClr val="tx2"/>
          </a:solidFill>
        </p:spPr>
        <p:txBody>
          <a:bodyPr>
            <a:normAutofit/>
          </a:bodyPr>
          <a:lstStyle>
            <a:lvl1pPr algn="ctr">
              <a:buNone/>
              <a:defRPr sz="16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Picture Placeholder 13">
            <a:extLst>
              <a:ext uri="{FF2B5EF4-FFF2-40B4-BE49-F238E27FC236}">
                <a16:creationId xmlns:a16="http://schemas.microsoft.com/office/drawing/2014/main" id="{89E410BA-B0FE-4F0E-8BE5-D33CC016635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58000" y="3305541"/>
            <a:ext cx="4572000" cy="2362200"/>
          </a:xfrm>
          <a:prstGeom prst="rect">
            <a:avLst/>
          </a:prstGeom>
          <a:solidFill>
            <a:schemeClr val="tx2"/>
          </a:solidFill>
        </p:spPr>
        <p:txBody>
          <a:bodyPr>
            <a:normAutofit/>
          </a:bodyPr>
          <a:lstStyle>
            <a:lvl1pPr algn="ctr">
              <a:buNone/>
              <a:defRPr sz="1600"/>
            </a:lvl1pPr>
          </a:lstStyle>
          <a:p>
            <a:r>
              <a:rPr lang="en-US" dirty="0"/>
              <a:t>Click icon to add picture</a:t>
            </a:r>
          </a:p>
        </p:txBody>
      </p:sp>
      <p:pic>
        <p:nvPicPr>
          <p:cNvPr id="11" name="Picture Placeholder 5" descr="Red, blue grey white pattern background">
            <a:extLst>
              <a:ext uri="{FF2B5EF4-FFF2-40B4-BE49-F238E27FC236}">
                <a16:creationId xmlns:a16="http://schemas.microsoft.com/office/drawing/2014/main" id="{1014381E-E235-4624-9267-69EEEE9826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980922"/>
            <a:ext cx="12192000" cy="877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6801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7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Pattern Content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87E8F-5716-4A71-B64F-EC5A742B45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715961"/>
            <a:ext cx="6477000" cy="1189038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spcBef>
                <a:spcPts val="1000"/>
              </a:spcBef>
              <a:defRPr sz="4000" b="1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E8DBED36-2461-46D0-AF71-79E0064B375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1905000"/>
            <a:ext cx="6477000" cy="3276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bg1"/>
                </a:solidFill>
              </a:defRPr>
            </a:lvl1pPr>
            <a:lvl2pPr marL="228600">
              <a:lnSpc>
                <a:spcPct val="100000"/>
              </a:lnSpc>
              <a:spcBef>
                <a:spcPts val="1000"/>
              </a:spcBef>
              <a:defRPr sz="18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pic>
        <p:nvPicPr>
          <p:cNvPr id="5" name="Picture Placeholder 6" descr="Red, blue grey white pattern background">
            <a:extLst>
              <a:ext uri="{FF2B5EF4-FFF2-40B4-BE49-F238E27FC236}">
                <a16:creationId xmlns:a16="http://schemas.microsoft.com/office/drawing/2014/main" id="{6696C96D-182E-490E-A117-B60FF18536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27166" y="0"/>
            <a:ext cx="47648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428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127">
          <p15:clr>
            <a:srgbClr val="5ACBF0"/>
          </p15:clr>
        </p15:guide>
        <p15:guide id="3" orient="horz" pos="2240" userDrawn="1">
          <p15:clr>
            <a:srgbClr val="5ACBF0"/>
          </p15:clr>
        </p15:guide>
        <p15:guide id="4" orient="horz" pos="2487" userDrawn="1">
          <p15:clr>
            <a:srgbClr val="5ACBF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lus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6" descr="Picture placeholder ">
            <a:extLst>
              <a:ext uri="{FF2B5EF4-FFF2-40B4-BE49-F238E27FC236}">
                <a16:creationId xmlns:a16="http://schemas.microsoft.com/office/drawing/2014/main" id="{21F9B252-B7D4-4DA8-92E8-8A98BFEF41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D9303A2-B30A-054C-B809-053B909E12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5301" y="1995467"/>
            <a:ext cx="9141397" cy="615553"/>
          </a:xfrm>
          <a:prstGeom prst="rect">
            <a:avLst/>
          </a:prstGeom>
          <a:noFill/>
        </p:spPr>
        <p:txBody>
          <a:bodyPr wrap="square" lIns="0" tIns="0" rIns="0" bIns="0" anchor="b" anchorCtr="0">
            <a:spAutoFit/>
          </a:bodyPr>
          <a:lstStyle>
            <a:lvl1pPr algn="ctr" defTabSz="932742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000" b="1" i="0" kern="1200" cap="none" spc="-50" baseline="0" dirty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10F58DD1-3970-D84D-8040-EF33B0971D5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96307" y="3260705"/>
            <a:ext cx="7799387" cy="153475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Insert content here</a:t>
            </a:r>
          </a:p>
        </p:txBody>
      </p:sp>
    </p:spTree>
    <p:extLst>
      <p:ext uri="{BB962C8B-B14F-4D97-AF65-F5344CB8AC3E}">
        <p14:creationId xmlns:p14="http://schemas.microsoft.com/office/powerpoint/2010/main" val="4100711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127">
          <p15:clr>
            <a:srgbClr val="5ACBF0"/>
          </p15:clr>
        </p15:guide>
        <p15:guide id="3" orient="horz" pos="2243" userDrawn="1">
          <p15:clr>
            <a:srgbClr val="5ACBF0"/>
          </p15:clr>
        </p15:guide>
        <p15:guide id="4" orient="horz" pos="2488" userDrawn="1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96904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9" r:id="rId1"/>
    <p:sldLayoutId id="2147483699" r:id="rId2"/>
    <p:sldLayoutId id="2147483700" r:id="rId3"/>
    <p:sldLayoutId id="2147483691" r:id="rId4"/>
    <p:sldLayoutId id="2147483701" r:id="rId5"/>
    <p:sldLayoutId id="2147483706" r:id="rId6"/>
    <p:sldLayoutId id="2147483702" r:id="rId7"/>
    <p:sldLayoutId id="2147483704" r:id="rId8"/>
    <p:sldLayoutId id="2147483703" r:id="rId9"/>
    <p:sldLayoutId id="2147483690" r:id="rId10"/>
    <p:sldLayoutId id="2147483708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D2DB031-9003-4F74-A88F-FE2A2ABABC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19650" y="1800226"/>
            <a:ext cx="7181850" cy="2609850"/>
          </a:xfrm>
          <a:effectLst/>
        </p:spPr>
        <p:txBody>
          <a:bodyPr anchor="ctr">
            <a:noAutofit/>
          </a:bodyPr>
          <a:lstStyle/>
          <a:p>
            <a:r>
              <a:rPr lang="ru-RU" altLang="en-US" sz="2800" dirty="0"/>
              <a:t>Проведение всероссийских проверочных работ </a:t>
            </a:r>
            <a:br>
              <a:rPr lang="ru-RU" altLang="en-US" sz="2800" dirty="0"/>
            </a:br>
            <a:r>
              <a:rPr lang="ru-RU" altLang="en-US" sz="2800" dirty="0"/>
              <a:t>в общеобразовательных организациях Чеченской Республики в 2024 году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543265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1262CD5-AD01-42E3-9173-97C12BB0D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2040" y="289241"/>
            <a:ext cx="7117080" cy="1189037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Проведение ВПР в 4-8 и 11 классах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99585A-5E1F-40FA-8E64-BB4F0461165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059681" y="1921329"/>
            <a:ext cx="6949439" cy="4053840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/>
            <a:r>
              <a:rPr lang="ru-RU" sz="2400" b="1" i="0" u="none" strike="noStrike" baseline="0" dirty="0">
                <a:latin typeface="Calibri" panose="020F0502020204030204" pitchFamily="34" charset="0"/>
              </a:rPr>
              <a:t>Письмо Рособрнадзора от 04.12.2023 № 02-422: </a:t>
            </a:r>
          </a:p>
          <a:p>
            <a:pPr algn="l"/>
            <a:endParaRPr lang="ru-RU" sz="24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ru-RU" sz="2400" b="0" i="0" u="none" strike="noStrike" baseline="0" dirty="0">
                <a:latin typeface="Calibri" panose="020F0502020204030204" pitchFamily="34" charset="0"/>
              </a:rPr>
              <a:t>В 2024 году ВПР по учебным предметам в 4-8 и 11 классах проводятся по образцам и описаниям контрольных измерительных материалов 2023 года </a:t>
            </a:r>
          </a:p>
          <a:p>
            <a:r>
              <a:rPr lang="ru-RU" sz="2400" b="0" i="0" u="none" strike="noStrike" baseline="0" dirty="0">
                <a:latin typeface="Calibri" panose="020F0502020204030204" pitchFamily="34" charset="0"/>
              </a:rPr>
              <a:t>(сайт ФГБУ «ФИОКО» </a:t>
            </a:r>
            <a:r>
              <a:rPr lang="ru-RU" sz="2400" b="0" i="0" u="none" strike="noStrike" baseline="0" dirty="0">
                <a:solidFill>
                  <a:srgbClr val="0000FF"/>
                </a:solidFill>
                <a:latin typeface="Calibri" panose="020F0502020204030204" pitchFamily="34" charset="0"/>
              </a:rPr>
              <a:t>https://fioco.ru/obraztsi_i_opisaniya_vpr_2023</a:t>
            </a:r>
            <a:r>
              <a:rPr lang="ru-RU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4783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155E1D-F4AD-41A7-B948-E2D246CCFE8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71601" y="731519"/>
            <a:ext cx="10271760" cy="5775961"/>
          </a:xfrm>
        </p:spPr>
        <p:txBody>
          <a:bodyPr vert="horz" wrap="square" lIns="0" tIns="0" rIns="0" bIns="0" rtlCol="0" anchor="t">
            <a:noAutofit/>
          </a:bodyPr>
          <a:lstStyle/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Доступ к скачиванию материалов проверочных работ в ЛК ОО ФИС ОКО открывается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не позднее 14.00 за два рабочих дня до проведения работы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24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40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Архивы с материалами проверочных работ будут доступны </a:t>
            </a:r>
            <a:r>
              <a:rPr kumimoji="0" lang="ru-RU" sz="24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в течение трех рабочих дней после дня проведения.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400" b="1" i="1" u="sng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Ответственному организатору ОО рекомендуется скачать архивы с материалами ВПР и хранить в течение времени, установленного ОО самостоятельно.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Предоставление федеральным организатором материалов ВПР по истечении периода проведения ВПР не предусмотрено.</a:t>
            </a: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761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C3FF1A-4ADD-DA78-12F7-123175F05A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7EDADBF-7ED0-9D78-E455-17DBB94EA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07" y="118864"/>
            <a:ext cx="11650436" cy="430887"/>
          </a:xfrm>
        </p:spPr>
        <p:txBody>
          <a:bodyPr/>
          <a:lstStyle/>
          <a:p>
            <a:r>
              <a:rPr lang="ru-RU" sz="2800" dirty="0"/>
              <a:t>Сроки проведения ВПР в 4-8 и 11 классах</a:t>
            </a:r>
            <a:endParaRPr lang="en-US" sz="2800" dirty="0"/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09819F2C-4CBE-F9B3-2497-9C2CC5B54F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333372"/>
              </p:ext>
            </p:extLst>
          </p:nvPr>
        </p:nvGraphicFramePr>
        <p:xfrm>
          <a:off x="267244" y="1068735"/>
          <a:ext cx="11745686" cy="4890105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6453596">
                  <a:extLst>
                    <a:ext uri="{9D8B030D-6E8A-4147-A177-3AD203B41FA5}">
                      <a16:colId xmlns:a16="http://schemas.microsoft.com/office/drawing/2014/main" val="2419758781"/>
                    </a:ext>
                  </a:extLst>
                </a:gridCol>
                <a:gridCol w="5292090">
                  <a:extLst>
                    <a:ext uri="{9D8B030D-6E8A-4147-A177-3AD203B41FA5}">
                      <a16:colId xmlns:a16="http://schemas.microsoft.com/office/drawing/2014/main" val="3199076955"/>
                    </a:ext>
                  </a:extLst>
                </a:gridCol>
              </a:tblGrid>
              <a:tr h="381036">
                <a:tc>
                  <a:txBody>
                    <a:bodyPr/>
                    <a:lstStyle/>
                    <a:p>
                      <a:r>
                        <a:rPr lang="ru-RU" b="0" dirty="0">
                          <a:solidFill>
                            <a:schemeClr val="bg1"/>
                          </a:solidFill>
                        </a:rPr>
                        <a:t>В 4-8 классах (в штатном режиме)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ru-RU" b="1" dirty="0">
                          <a:solidFill>
                            <a:schemeClr val="bg1"/>
                          </a:solidFill>
                        </a:rPr>
                        <a:t>19.03.2024 – 17.05.2024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4684423"/>
                  </a:ext>
                </a:extLst>
              </a:tr>
              <a:tr h="666814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В традиционной форме в 6-8 классах по предметам на основе случайного выбора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731542"/>
                  </a:ext>
                </a:extLst>
              </a:tr>
              <a:tr h="793964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С контролем объективности результатов в 4-6 классах по предметам «Русский язык» и «Математика»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ru-RU" b="1" dirty="0">
                          <a:solidFill>
                            <a:schemeClr val="bg1"/>
                          </a:solidFill>
                        </a:rPr>
                        <a:t>19.03.2024 – 20.04.2024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0163"/>
                  </a:ext>
                </a:extLst>
              </a:tr>
              <a:tr h="381036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В 5-8 классах (в компьютерной форме)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bg1"/>
                          </a:solidFill>
                        </a:rPr>
                        <a:t>04.04.2024 – 17.04.2024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665859"/>
                  </a:ext>
                </a:extLst>
              </a:tr>
              <a:tr h="666814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Резервный день для выполнения работ в компьютерной форме в 5-8 классах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bg1"/>
                          </a:solidFill>
                        </a:rPr>
                        <a:t>18.04.2024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5980668"/>
                  </a:ext>
                </a:extLst>
              </a:tr>
              <a:tr h="381036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ВПР в 11 классах (в режиме апробации)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bg1"/>
                          </a:solidFill>
                        </a:rPr>
                        <a:t>01.03.2024 – 22.03.2024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2355334"/>
                  </a:ext>
                </a:extLst>
              </a:tr>
              <a:tr h="952591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Единая проверочная работа по социально-гуманитарным предметам с контролем объективности результатов в компьютерной форме в 11 классах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ru-RU" b="1" dirty="0">
                          <a:solidFill>
                            <a:schemeClr val="bg1"/>
                          </a:solidFill>
                        </a:rPr>
                        <a:t>11.03.2024 – 16.03.2024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619617"/>
                  </a:ext>
                </a:extLst>
              </a:tr>
              <a:tr h="666814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Резервный день для выполнения единой проверочной работы в 11 классах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bg1"/>
                          </a:solidFill>
                        </a:rPr>
                        <a:t>18.03.2024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869125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F3DD348D-FE8D-06C8-6ED4-577211C0BC0A}"/>
              </a:ext>
            </a:extLst>
          </p:cNvPr>
          <p:cNvSpPr txBox="1"/>
          <p:nvPr/>
        </p:nvSpPr>
        <p:spPr>
          <a:xfrm>
            <a:off x="783772" y="668625"/>
            <a:ext cx="114082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</a:rPr>
              <a:t>План-график проведения и порядок проведения ВПР в  2024 году размещены в ЛК ФИС ОКО</a:t>
            </a:r>
            <a:r>
              <a:rPr lang="ru-RU" sz="2000" b="1" i="0" u="none" strike="noStrike" baseline="0" dirty="0">
                <a:latin typeface="Calibri" panose="020F0502020204030204" pitchFamily="34" charset="0"/>
              </a:rPr>
              <a:t>ЛК </a:t>
            </a:r>
            <a:r>
              <a:rPr lang="ru-RU" sz="1800" b="0" i="0" u="none" strike="noStrike" baseline="0" dirty="0">
                <a:latin typeface="Calibri" panose="020F0502020204030204" pitchFamily="34" charset="0"/>
              </a:rPr>
              <a:t>ФИС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8600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FF335B-0F72-16FD-D286-19D3DF5574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59F7CA0-A979-B089-96E4-0FD3A800F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960" y="380684"/>
            <a:ext cx="11338560" cy="646332"/>
          </a:xfrm>
        </p:spPr>
        <p:txBody>
          <a:bodyPr/>
          <a:lstStyle/>
          <a:p>
            <a:r>
              <a:rPr lang="ru-RU" dirty="0"/>
              <a:t>Проведение ВПР в компьютерной форме 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E7E82445-F08D-EFAC-868E-E7A3BA552D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77240" y="1027016"/>
            <a:ext cx="10667999" cy="1789663"/>
          </a:xfrm>
        </p:spPr>
        <p:txBody>
          <a:bodyPr/>
          <a:lstStyle/>
          <a:p>
            <a:pPr algn="l"/>
            <a:endParaRPr lang="ru-RU" sz="12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ru-RU" sz="1800" b="1" i="0" u="none" strike="noStrike" baseline="0" dirty="0">
                <a:latin typeface="Calibri" panose="020F0502020204030204" pitchFamily="34" charset="0"/>
              </a:rPr>
              <a:t>Предоставляется альтернативная возможность выполнения участниками работ в компьютерной форме: </a:t>
            </a:r>
            <a:endParaRPr lang="ru-RU" sz="1800" b="0" i="0" u="none" strike="noStrike" baseline="0" dirty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b="0" i="0" u="none" strike="noStrike" baseline="0" dirty="0">
                <a:latin typeface="Calibri" panose="020F0502020204030204" pitchFamily="34" charset="0"/>
              </a:rPr>
              <a:t>в 5 классах по предметам «История», «Биология»;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b="0" i="0" u="none" strike="noStrike" baseline="0" dirty="0">
                <a:latin typeface="Calibri" panose="020F0502020204030204" pitchFamily="34" charset="0"/>
              </a:rPr>
              <a:t>в 6, 7, 8 классах по предметам «История», «Биология», «География», «Обществознание». </a:t>
            </a:r>
            <a:endParaRPr lang="ru-RU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DE661427-8466-634E-2C71-A3A7D07AEBAD}"/>
              </a:ext>
            </a:extLst>
          </p:cNvPr>
          <p:cNvSpPr/>
          <p:nvPr/>
        </p:nvSpPr>
        <p:spPr>
          <a:xfrm>
            <a:off x="746761" y="2826715"/>
            <a:ext cx="10866119" cy="247190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В ОО с большим количеством участников возможно проведение ВПР в компьютерной форме в </a:t>
            </a:r>
            <a:r>
              <a:rPr lang="ru-RU" sz="20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несколько сессий в рамках выбранной даты </a:t>
            </a:r>
            <a:r>
              <a:rPr lang="ru-RU" sz="2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или в течение нескольких дней (</a:t>
            </a:r>
            <a:r>
              <a:rPr lang="ru-RU" sz="20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не более пяти дней</a:t>
            </a:r>
            <a:r>
              <a:rPr lang="ru-RU" sz="2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) периода проведения ВПР в компьютерной форме, установленного планом-графиком проведения ВПР. 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167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3DBDED-39FA-1971-10F9-DDA3304338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977A957-F682-5199-8161-38423EBD7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07" y="160055"/>
            <a:ext cx="11650436" cy="615553"/>
          </a:xfrm>
        </p:spPr>
        <p:txBody>
          <a:bodyPr/>
          <a:lstStyle/>
          <a:p>
            <a:r>
              <a:rPr lang="ru-RU" dirty="0"/>
              <a:t>ВПР основные этапы проведения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96C015A-CFCF-7039-EE5E-8D1724E9B88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44979" y="966541"/>
            <a:ext cx="2966901" cy="1136579"/>
          </a:xfrm>
        </p:spPr>
        <p:txBody>
          <a:bodyPr/>
          <a:lstStyle/>
          <a:p>
            <a:pPr algn="l"/>
            <a:endParaRPr lang="ru-RU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altLang="en-US" dirty="0"/>
          </a:p>
          <a:p>
            <a:pPr algn="l"/>
            <a:endParaRPr lang="ru-RU" sz="12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ru-RU" sz="1800" b="1" i="0" u="none" strike="noStrike" baseline="0" dirty="0">
                <a:solidFill>
                  <a:srgbClr val="006FC0"/>
                </a:solidFill>
                <a:latin typeface="Calibri" panose="020F0502020204030204" pitchFamily="34" charset="0"/>
              </a:rPr>
              <a:t>В традиционной форме</a:t>
            </a:r>
            <a:r>
              <a:rPr lang="ru-RU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: </a:t>
            </a:r>
            <a:endParaRPr lang="en-US" dirty="0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C3BC61F7-9614-0059-7B43-25536D6C259A}"/>
              </a:ext>
            </a:extLst>
          </p:cNvPr>
          <p:cNvSpPr txBox="1">
            <a:spLocks/>
          </p:cNvSpPr>
          <p:nvPr/>
        </p:nvSpPr>
        <p:spPr>
          <a:xfrm>
            <a:off x="3779520" y="775609"/>
            <a:ext cx="8099516" cy="2805791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lang="en-US"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200" b="0" i="0" u="none" strike="noStrike" baseline="0" dirty="0">
              <a:solidFill>
                <a:srgbClr val="000000"/>
              </a:solidFill>
            </a:endParaRPr>
          </a:p>
          <a:p>
            <a:endParaRPr lang="ru-RU" sz="1200" b="0" i="0" u="none" strike="noStrike" baseline="0" dirty="0"/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ru-RU" sz="1800" b="1" i="0" u="none" strike="noStrike" baseline="0" dirty="0">
                <a:solidFill>
                  <a:srgbClr val="006FC0"/>
                </a:solidFill>
                <a:latin typeface="Calibri" panose="020F0502020204030204" pitchFamily="34" charset="0"/>
              </a:rPr>
              <a:t>Скачивание архивов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с материалами по предмету в ЛК ФИС ОКО 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ru-RU" sz="1800" b="1" i="0" u="none" strike="noStrike" baseline="0" dirty="0">
                <a:solidFill>
                  <a:srgbClr val="006FC0"/>
                </a:solidFill>
                <a:latin typeface="Calibri" panose="020F0502020204030204" pitchFamily="34" charset="0"/>
              </a:rPr>
              <a:t>Печать 2-х вариантов проверочных работ в равном количестве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в формате .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pdf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для каждого участника по количеству участников 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ru-RU" sz="1800" b="1" i="0" u="none" strike="noStrike" baseline="0" dirty="0">
                <a:solidFill>
                  <a:srgbClr val="006FC0"/>
                </a:solidFill>
                <a:latin typeface="Calibri" panose="020F0502020204030204" pitchFamily="34" charset="0"/>
              </a:rPr>
              <a:t>Выполнение проверочной работы </a:t>
            </a:r>
            <a:endParaRPr lang="ru-RU" sz="1800" b="0" i="0" u="none" strike="noStrike" baseline="0" dirty="0">
              <a:solidFill>
                <a:srgbClr val="006FC0"/>
              </a:solidFill>
              <a:latin typeface="Calibri" panose="020F050202020403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ru-RU" sz="1800" b="1" i="0" u="none" strike="noStrike" baseline="0" dirty="0">
                <a:solidFill>
                  <a:srgbClr val="006FC0"/>
                </a:solidFill>
                <a:latin typeface="Calibri" panose="020F0502020204030204" pitchFamily="34" charset="0"/>
              </a:rPr>
              <a:t>Передача проверочных работ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с ответами участников по окончании работы из каждой аудитории </a:t>
            </a:r>
            <a:r>
              <a:rPr lang="ru-RU" sz="1800" b="1" i="0" u="none" strike="noStrike" baseline="0" dirty="0">
                <a:solidFill>
                  <a:srgbClr val="006FC0"/>
                </a:solidFill>
                <a:latin typeface="Calibri" panose="020F0502020204030204" pitchFamily="34" charset="0"/>
              </a:rPr>
              <a:t>ответственному организатору ОО </a:t>
            </a:r>
            <a:endParaRPr lang="ru-RU" sz="1800" b="0" i="0" u="none" strike="noStrike" baseline="0" dirty="0">
              <a:solidFill>
                <a:srgbClr val="006FC0"/>
              </a:solidFill>
              <a:latin typeface="Calibri" panose="020F050202020403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ru-RU" sz="1800" b="1" i="0" u="none" strike="noStrike" baseline="0" dirty="0">
                <a:solidFill>
                  <a:srgbClr val="006FC0"/>
                </a:solidFill>
                <a:latin typeface="Calibri" panose="020F0502020204030204" pitchFamily="34" charset="0"/>
              </a:rPr>
              <a:t>Скачивание критериев оценивания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по предмету в ЛК ФИС ОКО 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ru-RU" sz="1800" b="1" i="0" u="none" strike="noStrike" baseline="0" dirty="0">
                <a:solidFill>
                  <a:srgbClr val="006FC0"/>
                </a:solidFill>
                <a:latin typeface="Calibri" panose="020F0502020204030204" pitchFamily="34" charset="0"/>
              </a:rPr>
              <a:t>Проверка работ </a:t>
            </a:r>
            <a:endParaRPr lang="ru-RU" sz="1800" b="0" i="0" u="none" strike="noStrike" baseline="0" dirty="0">
              <a:solidFill>
                <a:srgbClr val="006FC0"/>
              </a:solidFill>
              <a:latin typeface="Calibri" panose="020F050202020403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ru-RU" sz="1800" b="1" i="0" u="none" strike="noStrike" baseline="0" dirty="0">
                <a:solidFill>
                  <a:srgbClr val="006FC0"/>
                </a:solidFill>
                <a:latin typeface="Calibri" panose="020F0502020204030204" pitchFamily="34" charset="0"/>
              </a:rPr>
              <a:t>Заполнение формы сбора результатов и загрузка в ЛК ФИС ОКО </a:t>
            </a:r>
            <a:endParaRPr lang="ru-RU" sz="1800" b="0" i="0" u="none" strike="noStrike" baseline="0" dirty="0">
              <a:solidFill>
                <a:srgbClr val="006FC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BE4E1AAC-2FBC-6DB8-3BA5-0E971359716A}"/>
              </a:ext>
            </a:extLst>
          </p:cNvPr>
          <p:cNvSpPr txBox="1">
            <a:spLocks/>
          </p:cNvSpPr>
          <p:nvPr/>
        </p:nvSpPr>
        <p:spPr>
          <a:xfrm>
            <a:off x="644979" y="4521871"/>
            <a:ext cx="2814501" cy="1136579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lang="en-US"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/>
            <a:endParaRPr lang="ru-RU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fontAlgn="auto"/>
            <a:r>
              <a:rPr lang="ru-RU" b="1" dirty="0">
                <a:solidFill>
                  <a:srgbClr val="006FC0"/>
                </a:solidFill>
                <a:latin typeface="Calibri" panose="020F0502020204030204" pitchFamily="34" charset="0"/>
              </a:rPr>
              <a:t>В компьютерной форме</a:t>
            </a:r>
            <a:r>
              <a:rPr lang="ru-RU" b="1" dirty="0">
                <a:solidFill>
                  <a:srgbClr val="000000"/>
                </a:solidFill>
                <a:latin typeface="Calibri" panose="020F0502020204030204" pitchFamily="34" charset="0"/>
              </a:rPr>
              <a:t>: </a:t>
            </a:r>
            <a:endParaRPr lang="ru-RU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B3641E6C-2DF2-B122-A428-58E854B28D83}"/>
              </a:ext>
            </a:extLst>
          </p:cNvPr>
          <p:cNvSpPr txBox="1">
            <a:spLocks/>
          </p:cNvSpPr>
          <p:nvPr/>
        </p:nvSpPr>
        <p:spPr>
          <a:xfrm>
            <a:off x="3779520" y="4023360"/>
            <a:ext cx="8099516" cy="1635090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lang="en-US"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800" b="0" i="0" u="none" strike="noStrike" baseline="0" dirty="0">
              <a:solidFill>
                <a:srgbClr val="000000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ru-RU" sz="1800" b="1" i="0" u="none" strike="noStrike" baseline="0" dirty="0">
                <a:solidFill>
                  <a:srgbClr val="006FC0"/>
                </a:solidFill>
                <a:latin typeface="Calibri" panose="020F0502020204030204" pitchFamily="34" charset="0"/>
              </a:rPr>
              <a:t>Получение реквизитов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доступа к работе 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ru-RU" sz="1800" b="1" i="0" u="none" strike="noStrike" baseline="0" dirty="0">
                <a:solidFill>
                  <a:srgbClr val="006FC0"/>
                </a:solidFill>
                <a:latin typeface="Calibri" panose="020F0502020204030204" pitchFamily="34" charset="0"/>
              </a:rPr>
              <a:t>Выдача реквизитов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участникам 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ru-RU" sz="1800" b="1" i="0" u="none" strike="noStrike" baseline="0" dirty="0">
                <a:solidFill>
                  <a:srgbClr val="006FC0"/>
                </a:solidFill>
                <a:latin typeface="Calibri" panose="020F0502020204030204" pitchFamily="34" charset="0"/>
              </a:rPr>
              <a:t>Выполнение проверочной работы </a:t>
            </a:r>
            <a:endParaRPr lang="ru-RU" sz="1800" b="0" i="0" u="none" strike="noStrike" baseline="0" dirty="0">
              <a:solidFill>
                <a:srgbClr val="006FC0"/>
              </a:solidFill>
              <a:latin typeface="Calibri" panose="020F050202020403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ru-RU" sz="1800" b="1" i="0" u="none" strike="noStrike" baseline="0" dirty="0">
                <a:solidFill>
                  <a:srgbClr val="006FC0"/>
                </a:solidFill>
                <a:latin typeface="Calibri" panose="020F0502020204030204" pitchFamily="34" charset="0"/>
              </a:rPr>
              <a:t>Заполнение электронных протоколов и загрузка в ЛК ФИС ОКО </a:t>
            </a:r>
            <a:endParaRPr lang="ru-RU" sz="1800" b="0" i="0" u="none" strike="noStrike" baseline="0" dirty="0">
              <a:solidFill>
                <a:srgbClr val="006FC0"/>
              </a:solidFill>
              <a:latin typeface="Calibri" panose="020F050202020403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ru-RU" sz="1800" b="1" i="0" u="none" strike="noStrike" baseline="0" dirty="0">
                <a:solidFill>
                  <a:srgbClr val="006FC0"/>
                </a:solidFill>
                <a:latin typeface="Calibri" panose="020F0502020204030204" pitchFamily="34" charset="0"/>
              </a:rPr>
              <a:t>Проверка работ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(дистанционно) </a:t>
            </a: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E970BC73-1198-7693-3F04-32AB1DCF42B3}"/>
              </a:ext>
            </a:extLst>
          </p:cNvPr>
          <p:cNvCxnSpPr/>
          <p:nvPr/>
        </p:nvCxnSpPr>
        <p:spPr>
          <a:xfrm>
            <a:off x="644979" y="4023360"/>
            <a:ext cx="11234057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6354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03FDDB-C9DA-5825-7091-6A22B1F449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8">
            <a:extLst>
              <a:ext uri="{FF2B5EF4-FFF2-40B4-BE49-F238E27FC236}">
                <a16:creationId xmlns:a16="http://schemas.microsoft.com/office/drawing/2014/main" id="{3AE009BD-DE18-4040-3B4E-0D00A7208D96}"/>
              </a:ext>
            </a:extLst>
          </p:cNvPr>
          <p:cNvSpPr>
            <a:spLocks noGrp="1" noChangeArrowheads="1"/>
          </p:cNvSpPr>
          <p:nvPr>
            <p:ph type="body" sz="quarter" idx="11"/>
          </p:nvPr>
        </p:nvSpPr>
        <p:spPr>
          <a:xfrm>
            <a:off x="297180" y="3627120"/>
            <a:ext cx="11597640" cy="2286000"/>
          </a:xfr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pPr algn="l"/>
            <a:endParaRPr lang="ru-RU" sz="10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533400" indent="-533400">
              <a:buFont typeface="Wingdings" panose="05000000000000000000" pitchFamily="2" charset="2"/>
              <a:buChar char="Ø"/>
            </a:pPr>
            <a:r>
              <a:rPr lang="ru-RU" sz="8000" b="0" i="0" u="none" strike="noStrike" baseline="0" dirty="0">
                <a:latin typeface="Calibri" panose="020F0502020204030204" pitchFamily="34" charset="0"/>
              </a:rPr>
              <a:t>Контроль объективности обеспечивается путем присутствия независимых наблюдателей в аудиториях. </a:t>
            </a:r>
            <a:endParaRPr lang="ru-RU" sz="80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533400" indent="-533400">
              <a:buFont typeface="Wingdings" panose="05000000000000000000" pitchFamily="2" charset="2"/>
              <a:buChar char="Ø"/>
            </a:pPr>
            <a:r>
              <a:rPr lang="ru-RU" sz="8000" b="0" i="0" u="none" strike="noStrike" baseline="0" dirty="0">
                <a:latin typeface="Calibri" panose="020F0502020204030204" pitchFamily="34" charset="0"/>
              </a:rPr>
              <a:t>Работы участников проверяются независимыми экспертами. </a:t>
            </a:r>
            <a:endParaRPr lang="ru-RU" sz="80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defTabSz="533400">
              <a:tabLst>
                <a:tab pos="533400" algn="l"/>
              </a:tabLst>
            </a:pPr>
            <a:r>
              <a:rPr lang="ru-RU" sz="8000" b="0" i="0" u="none" strike="noStrike" baseline="0" dirty="0">
                <a:latin typeface="Calibri" panose="020F0502020204030204" pitchFamily="34" charset="0"/>
              </a:rPr>
              <a:t>         Независимые наблюдатели и независимые эксперты определяются ОИВ. </a:t>
            </a:r>
            <a:endParaRPr lang="ru-RU" sz="80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533400" indent="-533400" algn="l">
              <a:buFont typeface="Wingdings" panose="05000000000000000000" pitchFamily="2" charset="2"/>
              <a:buChar char="Ø"/>
            </a:pPr>
            <a:r>
              <a:rPr lang="ru-RU" sz="8000" b="0" i="0" u="none" strike="noStrike" baseline="0" dirty="0">
                <a:latin typeface="Calibri" panose="020F0502020204030204" pitchFamily="34" charset="0"/>
              </a:rPr>
              <a:t>Для проверки заданий единой поверочной работы по социально-гуманитарным предметам в 11 классах эксперты получат доступ к системе удаленной проверки заданий «Эксперт». </a:t>
            </a:r>
          </a:p>
          <a:p>
            <a:endParaRPr lang="ru-RU" sz="12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8C63810C-AC18-67A3-C843-B603EB7AC170}"/>
              </a:ext>
            </a:extLst>
          </p:cNvPr>
          <p:cNvSpPr/>
          <p:nvPr/>
        </p:nvSpPr>
        <p:spPr>
          <a:xfrm>
            <a:off x="411480" y="769620"/>
            <a:ext cx="5059680" cy="275735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4-6 классы </a:t>
            </a:r>
            <a:r>
              <a:rPr lang="ru-RU" sz="2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– по предметам «Русский язык» и «Математика». </a:t>
            </a:r>
          </a:p>
          <a:p>
            <a:r>
              <a:rPr lang="ru-RU" sz="2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По остальным предметам ВПР в 4-6 классах в ОО, включенных в выборку, проводятся в штатном режиме. 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1656CBB5-EB89-2097-9CB2-62E9ED103B48}"/>
              </a:ext>
            </a:extLst>
          </p:cNvPr>
          <p:cNvSpPr/>
          <p:nvPr/>
        </p:nvSpPr>
        <p:spPr>
          <a:xfrm>
            <a:off x="5913120" y="769620"/>
            <a:ext cx="5981700" cy="275735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ru-RU" sz="12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ru-RU" sz="20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11 классы </a:t>
            </a:r>
            <a:r>
              <a:rPr lang="ru-RU" sz="2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– по единой проверочной работе по социально – гуманитарным предметам </a:t>
            </a:r>
            <a:r>
              <a:rPr lang="ru-RU" sz="20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в компьютерной форме </a:t>
            </a:r>
            <a:r>
              <a:rPr lang="ru-RU" sz="2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(работа включает задания по предметам «География», «История», «Обществознание»). По остальным предметам ВПР в 11 классах в ОО, включенных в выборку, проводятся в режиме апробации. 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1F384467-FF55-F840-6571-2E16668D6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960" y="163286"/>
            <a:ext cx="11338560" cy="583474"/>
          </a:xfrm>
        </p:spPr>
        <p:txBody>
          <a:bodyPr>
            <a:normAutofit/>
          </a:bodyPr>
          <a:lstStyle/>
          <a:p>
            <a:r>
              <a:rPr lang="ru-RU" sz="1800" dirty="0"/>
              <a:t>ОРГАНИЗАЦИЯ ВЫБОРОЧНОГО ПРОВЕДЕНИЯ ВПР С КОНТРОЛЕМ ОБЪЕКТИВНОСТИ РЕЗУЛЬТАТОВ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79105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B014AD-40D6-32D4-90FE-0CC11B59EE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8C33B1E-691C-2692-2541-687F9D090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40486"/>
            <a:ext cx="11795759" cy="861774"/>
          </a:xfrm>
        </p:spPr>
        <p:txBody>
          <a:bodyPr/>
          <a:lstStyle/>
          <a:p>
            <a:r>
              <a:rPr lang="ru-RU" sz="2800" dirty="0"/>
              <a:t>Организация выборочного проведения ВПР </a:t>
            </a:r>
            <a:br>
              <a:rPr lang="ru-RU" sz="2800" dirty="0"/>
            </a:br>
            <a:r>
              <a:rPr lang="ru-RU" sz="2800" dirty="0"/>
              <a:t>с контролем объективности результатов</a:t>
            </a:r>
            <a:endParaRPr lang="en-US" sz="280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B4C34AE-A52A-A7DF-6DD7-A439DBC77FB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28600" y="2240282"/>
            <a:ext cx="4770120" cy="960119"/>
          </a:xfrm>
        </p:spPr>
        <p:txBody>
          <a:bodyPr/>
          <a:lstStyle/>
          <a:p>
            <a:r>
              <a:rPr lang="ru-RU" b="1" dirty="0"/>
              <a:t>Формирование списка участников:</a:t>
            </a:r>
          </a:p>
          <a:p>
            <a:pPr marL="342900" indent="-342900" algn="l">
              <a:buAutoNum type="arabicPeriod"/>
            </a:pPr>
            <a:r>
              <a:rPr lang="ru-RU" dirty="0"/>
              <a:t>Согласование списка ОО – участников.</a:t>
            </a:r>
          </a:p>
          <a:p>
            <a:pPr marL="342900" indent="-342900" algn="l">
              <a:buAutoNum type="arabicPeriod"/>
            </a:pPr>
            <a:r>
              <a:rPr lang="ru-RU" dirty="0"/>
              <a:t>Сбор списка обучающихся.</a:t>
            </a:r>
            <a:endParaRPr lang="en-US" dirty="0"/>
          </a:p>
        </p:txBody>
      </p:sp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A09C32E0-AA16-B281-D3A3-5A05064A4B34}"/>
              </a:ext>
            </a:extLst>
          </p:cNvPr>
          <p:cNvSpPr txBox="1">
            <a:spLocks/>
          </p:cNvSpPr>
          <p:nvPr/>
        </p:nvSpPr>
        <p:spPr>
          <a:xfrm>
            <a:off x="228601" y="3200401"/>
            <a:ext cx="11399520" cy="2819400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lang="en-US"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ru-RU" sz="1800" b="0" i="0" u="none" strike="noStrike" baseline="0" dirty="0">
                <a:latin typeface="Calibri" panose="020F0502020204030204" pitchFamily="34" charset="0"/>
              </a:rPr>
              <a:t>если в каждой параллели (4, 5 и 6 классов) более 30 человек, то отбирается 30 обучающихся, если в параллели менее 30 человек – в выборку включаются все обучающиеся параллели. 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ru-RU" sz="1800" b="0" i="0" u="none" strike="noStrike" baseline="0" dirty="0">
                <a:latin typeface="Calibri" panose="020F0502020204030204" pitchFamily="34" charset="0"/>
              </a:rPr>
              <a:t>если в параллели 11 классов более 25 человек, то отбирается 25 обучающихся, если в параллели менее 25 человек – в выборку включаются все обучающиеся параллели. </a:t>
            </a:r>
          </a:p>
          <a:p>
            <a:pPr algn="l"/>
            <a:endParaRPr lang="ru-RU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/>
            <a:r>
              <a:rPr lang="ru-RU" sz="1800" b="0" i="0" u="none" strike="noStrike" baseline="0" dirty="0">
                <a:latin typeface="Calibri" panose="020F0502020204030204" pitchFamily="34" charset="0"/>
              </a:rPr>
              <a:t>3. Сбор расписания проведения ЕПР (информацию заполняют Региональные координаторы). </a:t>
            </a:r>
          </a:p>
          <a:p>
            <a:pPr algn="l"/>
            <a:r>
              <a:rPr lang="ru-RU" sz="1800" b="0" i="0" u="none" strike="noStrike" baseline="0" dirty="0">
                <a:latin typeface="Calibri" panose="020F0502020204030204" pitchFamily="34" charset="0"/>
              </a:rPr>
              <a:t>4. Предоставление итогового списка обучающихся, которые были отобраны для участия. </a:t>
            </a:r>
          </a:p>
          <a:p>
            <a:pPr algn="l"/>
            <a:endParaRPr lang="ru-RU" dirty="0"/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12B7B76B-52AB-0737-C332-6D1AEE10BA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660295"/>
              </p:ext>
            </p:extLst>
          </p:nvPr>
        </p:nvGraphicFramePr>
        <p:xfrm>
          <a:off x="5379721" y="1169183"/>
          <a:ext cx="6248400" cy="2142197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691641">
                  <a:extLst>
                    <a:ext uri="{9D8B030D-6E8A-4147-A177-3AD203B41FA5}">
                      <a16:colId xmlns:a16="http://schemas.microsoft.com/office/drawing/2014/main" val="2024880291"/>
                    </a:ext>
                  </a:extLst>
                </a:gridCol>
                <a:gridCol w="2473959">
                  <a:extLst>
                    <a:ext uri="{9D8B030D-6E8A-4147-A177-3AD203B41FA5}">
                      <a16:colId xmlns:a16="http://schemas.microsoft.com/office/drawing/2014/main" val="2019959201"/>
                    </a:ext>
                  </a:extLst>
                </a:gridCol>
                <a:gridCol w="2082800">
                  <a:extLst>
                    <a:ext uri="{9D8B030D-6E8A-4147-A177-3AD203B41FA5}">
                      <a16:colId xmlns:a16="http://schemas.microsoft.com/office/drawing/2014/main" val="4084563883"/>
                    </a:ext>
                  </a:extLst>
                </a:gridCol>
              </a:tblGrid>
              <a:tr h="801077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bg1"/>
                          </a:solidFill>
                        </a:rPr>
                        <a:t>Пол</a:t>
                      </a:r>
                    </a:p>
                  </a:txBody>
                  <a:tcP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bg1"/>
                          </a:solidFill>
                        </a:rPr>
                        <a:t>Ф.И.О. обучающегося (инициалы)</a:t>
                      </a:r>
                    </a:p>
                  </a:txBody>
                  <a:tcP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bg1"/>
                          </a:solidFill>
                        </a:rPr>
                        <a:t>Дата рождения</a:t>
                      </a:r>
                    </a:p>
                  </a:txBody>
                  <a:tcPr>
                    <a:solidFill>
                      <a:schemeClr val="tx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272784"/>
                  </a:ext>
                </a:extLst>
              </a:tr>
              <a:tr h="320431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bg1"/>
                          </a:solidFill>
                        </a:rPr>
                        <a:t>Мужской</a:t>
                      </a:r>
                    </a:p>
                  </a:txBody>
                  <a:tcP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bg1"/>
                          </a:solidFill>
                        </a:rPr>
                        <a:t>А.А.А.</a:t>
                      </a:r>
                    </a:p>
                  </a:txBody>
                  <a:tcP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bg1"/>
                          </a:solidFill>
                        </a:rPr>
                        <a:t>11.09.2006</a:t>
                      </a:r>
                    </a:p>
                  </a:txBody>
                  <a:tcPr>
                    <a:solidFill>
                      <a:schemeClr val="tx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3415123"/>
                  </a:ext>
                </a:extLst>
              </a:tr>
              <a:tr h="320431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bg1"/>
                          </a:solidFill>
                        </a:rPr>
                        <a:t>Женский</a:t>
                      </a:r>
                    </a:p>
                  </a:txBody>
                  <a:tcP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bg1"/>
                          </a:solidFill>
                        </a:rPr>
                        <a:t>Б.Д.С.</a:t>
                      </a:r>
                    </a:p>
                  </a:txBody>
                  <a:tcP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bg1"/>
                          </a:solidFill>
                        </a:rPr>
                        <a:t>16.03.2006</a:t>
                      </a:r>
                    </a:p>
                  </a:txBody>
                  <a:tcPr>
                    <a:solidFill>
                      <a:schemeClr val="tx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379188"/>
                  </a:ext>
                </a:extLst>
              </a:tr>
              <a:tr h="320431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bg1"/>
                          </a:solidFill>
                        </a:rPr>
                        <a:t>Мужской </a:t>
                      </a:r>
                    </a:p>
                  </a:txBody>
                  <a:tcP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bg1"/>
                          </a:solidFill>
                        </a:rPr>
                        <a:t>Ж.С.Н.</a:t>
                      </a:r>
                    </a:p>
                  </a:txBody>
                  <a:tcP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bg1"/>
                          </a:solidFill>
                        </a:rPr>
                        <a:t>19.09.2006</a:t>
                      </a:r>
                    </a:p>
                  </a:txBody>
                  <a:tcPr>
                    <a:solidFill>
                      <a:schemeClr val="tx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653646"/>
                  </a:ext>
                </a:extLst>
              </a:tr>
              <a:tr h="320431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bg1"/>
                          </a:solidFill>
                        </a:rPr>
                        <a:t>Женский</a:t>
                      </a:r>
                    </a:p>
                  </a:txBody>
                  <a:tcP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bg1"/>
                          </a:solidFill>
                        </a:rPr>
                        <a:t>И.Е.А.</a:t>
                      </a:r>
                    </a:p>
                  </a:txBody>
                  <a:tcP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bg1"/>
                          </a:solidFill>
                        </a:rPr>
                        <a:t>17.07.2006</a:t>
                      </a:r>
                    </a:p>
                  </a:txBody>
                  <a:tcPr>
                    <a:solidFill>
                      <a:schemeClr val="tx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18058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3251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29B882-4938-EE72-23E3-ABBF48EB77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6C82E61-2604-1F47-8D20-11547CAE2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15964"/>
            <a:ext cx="10591800" cy="646332"/>
          </a:xfrm>
        </p:spPr>
        <p:txBody>
          <a:bodyPr/>
          <a:lstStyle/>
          <a:p>
            <a:r>
              <a:rPr lang="ru-RU" sz="3600" dirty="0"/>
              <a:t>ВСЕРОССИЙСКИЕ ПРОВЕРОЧНЫЕ РАБОТЫ</a:t>
            </a:r>
            <a:endParaRPr lang="en-US" sz="360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D1D0988-44E8-3B27-17E1-FAB69AE219F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62000" y="1432562"/>
            <a:ext cx="10667999" cy="1325878"/>
          </a:xfrm>
        </p:spPr>
        <p:txBody>
          <a:bodyPr/>
          <a:lstStyle/>
          <a:p>
            <a:pPr algn="l"/>
            <a:endParaRPr lang="ru-RU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ru-RU" sz="2400" b="1" i="0" u="none" strike="noStrike" baseline="0" dirty="0">
                <a:solidFill>
                  <a:srgbClr val="006FC0"/>
                </a:solidFill>
                <a:latin typeface="Times New Roman" panose="02020603050405020304" pitchFamily="18" charset="0"/>
              </a:rPr>
              <a:t>Обработка результатов </a:t>
            </a:r>
            <a:endParaRPr lang="ru-RU" sz="2400" b="0" i="0" u="none" strike="noStrike" baseline="0" dirty="0">
              <a:solidFill>
                <a:srgbClr val="006FC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ru-RU" sz="2400" b="1" i="0" u="none" strike="noStrike" baseline="0" dirty="0">
                <a:solidFill>
                  <a:srgbClr val="006FC0"/>
                </a:solidFill>
                <a:latin typeface="Times New Roman" panose="02020603050405020304" pitchFamily="18" charset="0"/>
              </a:rPr>
              <a:t>Формирование статистических отчетов </a:t>
            </a:r>
            <a:endParaRPr lang="en-US" alt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D9F8AB-027E-12E9-6E37-D08DDD1183B9}"/>
              </a:ext>
            </a:extLst>
          </p:cNvPr>
          <p:cNvSpPr txBox="1"/>
          <p:nvPr/>
        </p:nvSpPr>
        <p:spPr>
          <a:xfrm>
            <a:off x="669471" y="2971800"/>
            <a:ext cx="110381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bg1"/>
                </a:solidFill>
              </a:rPr>
              <a:t>Проводится </a:t>
            </a:r>
            <a:r>
              <a:rPr lang="ru-RU" b="1" dirty="0">
                <a:solidFill>
                  <a:schemeClr val="bg1"/>
                </a:solidFill>
              </a:rPr>
              <a:t>обработка результатов </a:t>
            </a:r>
            <a:r>
              <a:rPr lang="ru-RU" dirty="0">
                <a:solidFill>
                  <a:schemeClr val="bg1"/>
                </a:solidFill>
              </a:rPr>
              <a:t>участников ВПР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bg1"/>
                </a:solidFill>
              </a:rPr>
              <a:t>После обработки результатов формируется </a:t>
            </a:r>
            <a:r>
              <a:rPr lang="ru-RU" b="1" dirty="0">
                <a:solidFill>
                  <a:schemeClr val="bg1"/>
                </a:solidFill>
              </a:rPr>
              <a:t>сводная статистика</a:t>
            </a:r>
            <a:r>
              <a:rPr lang="ru-RU" dirty="0">
                <a:solidFill>
                  <a:schemeClr val="bg1"/>
                </a:solidFill>
              </a:rPr>
              <a:t>, включающая процент выполнения по заданиям и распределение участников (в процентах) по отметкам по ОО, муниципалитетам, регионам и Российской Федерации в целом по каждому виду ВПР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bg1"/>
                </a:solidFill>
              </a:rPr>
              <a:t>С использованием ФИС ОКО формируются </a:t>
            </a:r>
            <a:r>
              <a:rPr lang="ru-RU" b="1" dirty="0">
                <a:solidFill>
                  <a:schemeClr val="bg1"/>
                </a:solidFill>
              </a:rPr>
              <a:t>статистические отчеты для ОО </a:t>
            </a:r>
            <a:r>
              <a:rPr lang="ru-RU" dirty="0">
                <a:solidFill>
                  <a:schemeClr val="bg1"/>
                </a:solidFill>
              </a:rPr>
              <a:t>(включающие результаты выполнения каждого участника) и координаторов на муниципальном, региональном и федеральном уровнях</a:t>
            </a:r>
          </a:p>
        </p:txBody>
      </p:sp>
    </p:spTree>
    <p:extLst>
      <p:ext uri="{BB962C8B-B14F-4D97-AF65-F5344CB8AC3E}">
        <p14:creationId xmlns:p14="http://schemas.microsoft.com/office/powerpoint/2010/main" val="547161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775F4E-EF94-89D8-E2B3-BB5C8AED78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6365BAC-716B-3A8A-5DD4-B344B400B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65443"/>
            <a:ext cx="10789920" cy="62515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ПОЛУЧЕНИЕ РЕЗУЛЬТАТОВ</a:t>
            </a:r>
            <a:endParaRPr lang="en-US" dirty="0"/>
          </a:p>
        </p:txBody>
      </p:sp>
      <p:sp>
        <p:nvSpPr>
          <p:cNvPr id="9219" name="Rectangle 8">
            <a:extLst>
              <a:ext uri="{FF2B5EF4-FFF2-40B4-BE49-F238E27FC236}">
                <a16:creationId xmlns:a16="http://schemas.microsoft.com/office/drawing/2014/main" id="{FF0D3012-EF8B-3847-DC21-53C70D48B10A}"/>
              </a:ext>
            </a:extLst>
          </p:cNvPr>
          <p:cNvSpPr>
            <a:spLocks noGrp="1" noChangeArrowheads="1"/>
          </p:cNvSpPr>
          <p:nvPr>
            <p:ph type="body" sz="quarter" idx="11"/>
          </p:nvPr>
        </p:nvSpPr>
        <p:spPr>
          <a:xfrm>
            <a:off x="762000" y="1289958"/>
            <a:ext cx="5334000" cy="84396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altLang="en-US" dirty="0"/>
              <a:t>ОО, загрузившие формы сбора результатов:</a:t>
            </a:r>
            <a:endParaRPr lang="en-US" altLang="en-US" dirty="0"/>
          </a:p>
          <a:p>
            <a:pPr marL="0" lvl="1" indent="0">
              <a:buNone/>
            </a:pPr>
            <a:r>
              <a:rPr lang="ru-RU" altLang="en-US" b="1" dirty="0">
                <a:solidFill>
                  <a:schemeClr val="accent1"/>
                </a:solidFill>
              </a:rPr>
              <a:t>ПЕРВАЯ ВОЛНА</a:t>
            </a:r>
          </a:p>
          <a:p>
            <a:pPr marL="0" lvl="1" indent="0">
              <a:buNone/>
            </a:pPr>
            <a:endParaRPr lang="en-US" altLang="en-US" b="1" dirty="0">
              <a:solidFill>
                <a:schemeClr val="accent1"/>
              </a:solidFill>
            </a:endParaRPr>
          </a:p>
          <a:p>
            <a:pPr marL="0" lvl="1" indent="0">
              <a:buNone/>
            </a:pPr>
            <a:endParaRPr lang="ru-RU" altLang="en-US" b="1" dirty="0">
              <a:solidFill>
                <a:schemeClr val="accent1"/>
              </a:solidFill>
            </a:endParaRPr>
          </a:p>
          <a:p>
            <a:pPr marL="0" lvl="1" indent="0">
              <a:buNone/>
            </a:pPr>
            <a:endParaRPr lang="ru-RU" altLang="en-US" b="1" dirty="0">
              <a:solidFill>
                <a:schemeClr val="accent1"/>
              </a:solidFill>
            </a:endParaRPr>
          </a:p>
          <a:p>
            <a:endParaRPr lang="en-US" altLang="en-US" dirty="0"/>
          </a:p>
        </p:txBody>
      </p:sp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B640144F-78C3-2559-0CC9-06B8B83DA2B4}"/>
              </a:ext>
            </a:extLst>
          </p:cNvPr>
          <p:cNvSpPr/>
          <p:nvPr/>
        </p:nvSpPr>
        <p:spPr>
          <a:xfrm>
            <a:off x="514350" y="2255837"/>
            <a:ext cx="11266713" cy="11430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ru-RU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ru-RU" sz="18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до 27 апреля 2024 года (до 23:00 </a:t>
            </a:r>
            <a:r>
              <a:rPr lang="ru-RU" sz="1800" b="0" i="0" u="none" strike="noStrike" baseline="0" dirty="0" err="1">
                <a:solidFill>
                  <a:schemeClr val="bg1"/>
                </a:solidFill>
                <a:latin typeface="Calibri" panose="020F0502020204030204" pitchFamily="34" charset="0"/>
              </a:rPr>
              <a:t>мск</a:t>
            </a:r>
            <a:r>
              <a:rPr lang="ru-RU" sz="18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), начнут получать результаты с 15 мая 2024 года. В статистике по муниципалитету, региону, Российской Федерации будут отражены результаты за период с 19 марта по 27 апреля 2024 г. Участники компьютерной формы проведения ВПР получат результаты в первой волне.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8321367B-CDE4-1A3E-EA49-10D32F7D529F}"/>
              </a:ext>
            </a:extLst>
          </p:cNvPr>
          <p:cNvSpPr/>
          <p:nvPr/>
        </p:nvSpPr>
        <p:spPr>
          <a:xfrm>
            <a:off x="514350" y="4105863"/>
            <a:ext cx="11266714" cy="146217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с 27 апреля 2024 года (после 23:00 </a:t>
            </a:r>
            <a:r>
              <a:rPr lang="ru-RU" sz="1800" b="0" i="0" u="none" strike="noStrike" baseline="0" dirty="0" err="1">
                <a:solidFill>
                  <a:schemeClr val="bg1"/>
                </a:solidFill>
                <a:latin typeface="Calibri" panose="020F0502020204030204" pitchFamily="34" charset="0"/>
              </a:rPr>
              <a:t>мск</a:t>
            </a:r>
            <a:r>
              <a:rPr lang="ru-RU" sz="18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) до 21 мая 2024 года, начнут получать результаты с 4 июня 2024 года. </a:t>
            </a:r>
          </a:p>
          <a:p>
            <a:r>
              <a:rPr lang="ru-RU" sz="18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В статистике по муниципалитету, региону, Российской Федерации будут отражены результаты за весь период проведения работ, т.е. все загруженные результаты с 19 марта по 21 мая 2024 г.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FF2B9659-0A04-BFCA-A925-DC6DAB55A170}"/>
              </a:ext>
            </a:extLst>
          </p:cNvPr>
          <p:cNvSpPr txBox="1">
            <a:spLocks noChangeArrowheads="1"/>
          </p:cNvSpPr>
          <p:nvPr/>
        </p:nvSpPr>
        <p:spPr>
          <a:xfrm>
            <a:off x="761455" y="3520756"/>
            <a:ext cx="5334000" cy="5287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ru-RU" altLang="en-US" b="1" dirty="0">
                <a:solidFill>
                  <a:schemeClr val="accent1"/>
                </a:solidFill>
              </a:rPr>
              <a:t>ВТОРАЯ ВОЛНА</a:t>
            </a:r>
          </a:p>
          <a:p>
            <a:pPr marL="0" lvl="1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altLang="en-US" b="1" dirty="0">
              <a:solidFill>
                <a:schemeClr val="accent1"/>
              </a:solidFill>
            </a:endParaRPr>
          </a:p>
          <a:p>
            <a:pPr marL="0" lvl="1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ru-RU" altLang="en-US" b="1" dirty="0">
              <a:solidFill>
                <a:schemeClr val="accent1"/>
              </a:solidFill>
            </a:endParaRPr>
          </a:p>
          <a:p>
            <a:pPr marL="0" lvl="1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ru-RU" altLang="en-US" b="1" dirty="0">
              <a:solidFill>
                <a:schemeClr val="accent1"/>
              </a:solidFill>
            </a:endParaRPr>
          </a:p>
          <a:p>
            <a:pPr fontAlgn="auto">
              <a:spcAft>
                <a:spcPts val="0"/>
              </a:spcAft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46466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4A3E19-238B-3D6D-E14F-714A61E17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BB0231F-7E79-F992-7FB6-0A270E8F0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9743" y="289241"/>
            <a:ext cx="6931298" cy="1189037"/>
          </a:xfrm>
        </p:spPr>
        <p:txBody>
          <a:bodyPr>
            <a:normAutofit/>
          </a:bodyPr>
          <a:lstStyle/>
          <a:p>
            <a:r>
              <a:rPr lang="ru-RU" sz="3200" dirty="0"/>
              <a:t>Общие положения </a:t>
            </a:r>
            <a:br>
              <a:rPr lang="ru-RU" sz="3200" dirty="0"/>
            </a:br>
            <a:r>
              <a:rPr lang="ru-RU" sz="3200" dirty="0"/>
              <a:t>Порядка проведения ВПР 2024</a:t>
            </a:r>
            <a:endParaRPr lang="en-US" sz="32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D3784A-96D6-1AFB-5BD7-42EF37990A3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99743" y="1905000"/>
            <a:ext cx="6477000" cy="3276600"/>
          </a:xfrm>
        </p:spPr>
        <p:txBody>
          <a:bodyPr/>
          <a:lstStyle/>
          <a:p>
            <a:endParaRPr lang="en-US" dirty="0"/>
          </a:p>
          <a:p>
            <a:pPr algn="l"/>
            <a:endParaRPr lang="ru-RU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20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Порядком проведения ВПР не предусмотрено обязательное выполнение работы в другой день, если в день проведения ВПР обучающийся отсутствовал по какой-либо причине. Также не предусмотрено повторное выполнение проверочной работы.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7074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3DBDED-39FA-1971-10F9-DDA3304338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977A957-F682-5199-8161-38423EBD7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07" y="160055"/>
            <a:ext cx="11650436" cy="615553"/>
          </a:xfrm>
        </p:spPr>
        <p:txBody>
          <a:bodyPr/>
          <a:lstStyle/>
          <a:p>
            <a:r>
              <a:rPr lang="ru-RU" dirty="0"/>
              <a:t>Количество заявок на участие в ВПР 2024</a:t>
            </a:r>
            <a:endParaRPr lang="en-US" dirty="0"/>
          </a:p>
        </p:txBody>
      </p:sp>
      <p:graphicFrame>
        <p:nvGraphicFramePr>
          <p:cNvPr id="13" name="Диаграмма 12">
            <a:extLst>
              <a:ext uri="{FF2B5EF4-FFF2-40B4-BE49-F238E27FC236}">
                <a16:creationId xmlns:a16="http://schemas.microsoft.com/office/drawing/2014/main" id="{F1C7ACD4-CCB0-1039-AD92-1927578017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0816867"/>
              </p:ext>
            </p:extLst>
          </p:nvPr>
        </p:nvGraphicFramePr>
        <p:xfrm>
          <a:off x="676274" y="1143000"/>
          <a:ext cx="5581650" cy="4819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5A8800B0-6CA4-F2B0-C31E-691B1C6203CC}"/>
              </a:ext>
            </a:extLst>
          </p:cNvPr>
          <p:cNvSpPr txBox="1"/>
          <p:nvPr/>
        </p:nvSpPr>
        <p:spPr>
          <a:xfrm>
            <a:off x="4774405" y="895350"/>
            <a:ext cx="15954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b="1" dirty="0">
                <a:solidFill>
                  <a:srgbClr val="FF262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+30 </a:t>
            </a:r>
          </a:p>
        </p:txBody>
      </p:sp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404E74A9-6181-441C-9C43-A3D72FB58C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5128272"/>
              </p:ext>
            </p:extLst>
          </p:nvPr>
        </p:nvGraphicFramePr>
        <p:xfrm>
          <a:off x="6677025" y="1104815"/>
          <a:ext cx="4838701" cy="2352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7BEE0C13-262A-4E64-5A07-AA4BBF2D7B04}"/>
              </a:ext>
            </a:extLst>
          </p:cNvPr>
          <p:cNvSpPr txBox="1"/>
          <p:nvPr/>
        </p:nvSpPr>
        <p:spPr>
          <a:xfrm>
            <a:off x="10453688" y="1110198"/>
            <a:ext cx="12858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>
                <a:ln>
                  <a:noFill/>
                </a:ln>
                <a:solidFill>
                  <a:srgbClr val="FF262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+7 </a:t>
            </a:r>
          </a:p>
        </p:txBody>
      </p:sp>
      <p:graphicFrame>
        <p:nvGraphicFramePr>
          <p:cNvPr id="17" name="Диаграмма 16">
            <a:extLst>
              <a:ext uri="{FF2B5EF4-FFF2-40B4-BE49-F238E27FC236}">
                <a16:creationId xmlns:a16="http://schemas.microsoft.com/office/drawing/2014/main" id="{8D2E3300-A159-6767-5937-171F663EFA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2644671"/>
              </p:ext>
            </p:extLst>
          </p:nvPr>
        </p:nvGraphicFramePr>
        <p:xfrm>
          <a:off x="6677025" y="3539073"/>
          <a:ext cx="4838701" cy="2423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5354113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5A8ACB1-6D36-496B-91DD-D1C3128C1C7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4851" y="1783080"/>
            <a:ext cx="6704149" cy="4114800"/>
          </a:xfrm>
        </p:spPr>
        <p:txBody>
          <a:bodyPr/>
          <a:lstStyle/>
          <a:p>
            <a:pPr algn="l"/>
            <a:endParaRPr lang="ru-RU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20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Решение об участии в ВПР обучающихся с ограниченными возможностями здоровья принимает ОО по согласованию с родителями (законными представителями) обучающегося с учетом того, что контрольные измерительные материалы для проведения проверочных работ составлены по программам начального общего, основного общего и/или среднего общего образования. </a:t>
            </a:r>
            <a:endParaRPr lang="en-US" sz="2000" dirty="0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84A8C1A7-7031-9FD6-7337-F42732A8F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851" y="487363"/>
            <a:ext cx="6704149" cy="1189037"/>
          </a:xfrm>
        </p:spPr>
        <p:txBody>
          <a:bodyPr>
            <a:normAutofit/>
          </a:bodyPr>
          <a:lstStyle/>
          <a:p>
            <a:r>
              <a:rPr lang="ru-RU" sz="3200" dirty="0"/>
              <a:t>Общие положения </a:t>
            </a:r>
            <a:br>
              <a:rPr lang="ru-RU" sz="3200" dirty="0"/>
            </a:br>
            <a:r>
              <a:rPr lang="ru-RU" sz="3200" dirty="0"/>
              <a:t>Порядка проведения ВПР 2024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30663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CBE902-A4F2-7D3C-7A8A-96448EA588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D598E11-9B86-73D4-E638-9484B237B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9743" y="289241"/>
            <a:ext cx="6931298" cy="1189037"/>
          </a:xfrm>
        </p:spPr>
        <p:txBody>
          <a:bodyPr>
            <a:normAutofit/>
          </a:bodyPr>
          <a:lstStyle/>
          <a:p>
            <a:r>
              <a:rPr lang="ru-RU" sz="3200" dirty="0"/>
              <a:t>Общие положения </a:t>
            </a:r>
            <a:br>
              <a:rPr lang="ru-RU" sz="3200" dirty="0"/>
            </a:br>
            <a:r>
              <a:rPr lang="ru-RU" sz="3200" dirty="0"/>
              <a:t>Порядка проведения ВПР 2024</a:t>
            </a:r>
            <a:endParaRPr lang="en-US" sz="32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4696BD-78AC-2100-93AB-5B97A096857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99743" y="1905000"/>
            <a:ext cx="6477000" cy="3276600"/>
          </a:xfrm>
        </p:spPr>
        <p:txBody>
          <a:bodyPr/>
          <a:lstStyle/>
          <a:p>
            <a:endParaRPr lang="en-US" dirty="0"/>
          </a:p>
          <a:p>
            <a:pPr algn="l"/>
            <a:endParaRPr lang="ru-RU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20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Решение о выставлении отметок обучающимся по результатам ВПР и иных формах использования результатов ВПР в рамках образовательного процесса </a:t>
            </a:r>
            <a:r>
              <a:rPr lang="ru-RU" sz="2000" i="0" u="none" strike="noStrike" baseline="0" dirty="0">
                <a:latin typeface="Times New Roman" panose="02020603050405020304" pitchFamily="18" charset="0"/>
              </a:rPr>
              <a:t>принимает ОО в соответствии с установленной действующим законодательством Российской Федерации в сфере образования компетенцией. </a:t>
            </a:r>
            <a:endParaRPr lang="ru-RU" sz="200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778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0FBF03-2611-43F3-02F3-3756BB8279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1966AE9-3BAC-4EC6-90AD-24AC559EAF9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4851" y="1783080"/>
            <a:ext cx="6704149" cy="3048000"/>
          </a:xfrm>
        </p:spPr>
        <p:txBody>
          <a:bodyPr/>
          <a:lstStyle/>
          <a:p>
            <a:pPr algn="l"/>
            <a:endParaRPr lang="ru-RU" sz="200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l"/>
            <a:r>
              <a:rPr lang="ru-RU" sz="20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В 4 классах по предмету «Русский язык» диктовать текст диктанта может только учитель начальных классов или учитель русского языка и литературы из основной школы, имеющий соответствующие навыки и владеющий методикой проведения диктанта в начальной школе. Привлечение к проведению диктанта учителей по другим предметам из основной школы, а также иных работников ОО не допускается. 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83FCF5E2-3061-8E4D-F091-352FBAB7E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851" y="487363"/>
            <a:ext cx="6704149" cy="1189037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rgbClr val="0070C0"/>
                </a:solidFill>
              </a:rPr>
              <a:t>Общие положения </a:t>
            </a:r>
            <a:br>
              <a:rPr lang="ru-RU" sz="3200" dirty="0">
                <a:solidFill>
                  <a:srgbClr val="0070C0"/>
                </a:solidFill>
              </a:rPr>
            </a:br>
            <a:r>
              <a:rPr lang="ru-RU" sz="3200" dirty="0">
                <a:solidFill>
                  <a:srgbClr val="0070C0"/>
                </a:solidFill>
              </a:rPr>
              <a:t>Порядка проведения ВПР 2024</a:t>
            </a:r>
            <a:endParaRPr lang="en-US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31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E9494E-172E-E975-1A00-4EE85CC392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C8DE296-75EF-04CD-829F-886ECD3480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46320" y="1554480"/>
            <a:ext cx="7155180" cy="3688080"/>
          </a:xfrm>
          <a:effectLst/>
        </p:spPr>
        <p:txBody>
          <a:bodyPr anchor="ctr">
            <a:noAutofit/>
          </a:bodyPr>
          <a:lstStyle/>
          <a:p>
            <a:r>
              <a:rPr lang="ru-RU" sz="20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Не рекомендуется привлекать учителей к заполнению электронных форм сбора результатов. Формы сбора результатов заполняет и загружает в Федеральную информационную систему оценки качества образования (далее – ФИС ОКО) ответственный организатор ОО (при необходимости с помощью технического специалиста). </a:t>
            </a:r>
            <a:endParaRPr lang="en-US" altLang="en-US" sz="2000" dirty="0"/>
          </a:p>
        </p:txBody>
      </p:sp>
      <p:sp>
        <p:nvSpPr>
          <p:cNvPr id="2" name="Title 3">
            <a:extLst>
              <a:ext uri="{FF2B5EF4-FFF2-40B4-BE49-F238E27FC236}">
                <a16:creationId xmlns:a16="http://schemas.microsoft.com/office/drawing/2014/main" id="{D60268E7-B8A2-66EA-ECED-AD95B9DC8E7B}"/>
              </a:ext>
            </a:extLst>
          </p:cNvPr>
          <p:cNvSpPr txBox="1">
            <a:spLocks/>
          </p:cNvSpPr>
          <p:nvPr/>
        </p:nvSpPr>
        <p:spPr>
          <a:xfrm>
            <a:off x="4955903" y="365443"/>
            <a:ext cx="6931298" cy="11890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ru-RU" sz="3200" dirty="0">
                <a:solidFill>
                  <a:srgbClr val="0070C0"/>
                </a:solidFill>
              </a:rPr>
              <a:t>Общие положения </a:t>
            </a:r>
            <a:br>
              <a:rPr lang="ru-RU" sz="3200" dirty="0">
                <a:solidFill>
                  <a:srgbClr val="0070C0"/>
                </a:solidFill>
              </a:rPr>
            </a:br>
            <a:r>
              <a:rPr lang="ru-RU" sz="3200" dirty="0">
                <a:solidFill>
                  <a:srgbClr val="0070C0"/>
                </a:solidFill>
              </a:rPr>
              <a:t>Порядка проведения ВПР 2024</a:t>
            </a:r>
            <a:endParaRPr lang="en-US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453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2C93D0-9FC3-E223-8A24-A0B36DFBAE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C2C9A9F-5FA8-FE7F-4B67-22F70BD425F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4851" y="1783080"/>
            <a:ext cx="6704149" cy="3048000"/>
          </a:xfrm>
        </p:spPr>
        <p:txBody>
          <a:bodyPr/>
          <a:lstStyle/>
          <a:p>
            <a:pPr algn="l"/>
            <a:endParaRPr lang="ru-RU" sz="200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l"/>
            <a:r>
              <a:rPr lang="ru-RU" sz="20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Каждому участнику выдается один и тот же код на все работы (в 4–8 классах – пятизначный код, в 11 классах – четырехзначный код). Каждый код является уникальным и используется во всей ОО только для одного обучающегося. 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8610A9D7-43AA-4137-7E3C-79702A58D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851" y="487363"/>
            <a:ext cx="6704149" cy="1189037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rgbClr val="0070C0"/>
                </a:solidFill>
              </a:rPr>
              <a:t>Общие положения </a:t>
            </a:r>
            <a:br>
              <a:rPr lang="ru-RU" sz="3200" dirty="0">
                <a:solidFill>
                  <a:srgbClr val="0070C0"/>
                </a:solidFill>
              </a:rPr>
            </a:br>
            <a:r>
              <a:rPr lang="ru-RU" sz="3200" dirty="0">
                <a:solidFill>
                  <a:srgbClr val="0070C0"/>
                </a:solidFill>
              </a:rPr>
              <a:t>Порядка проведения ВПР 2024</a:t>
            </a:r>
            <a:endParaRPr lang="en-US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840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C1C166-2D4A-BA7F-24C0-83471CBA28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06A0839-2D19-0F3A-80BF-9563C0D28B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46320" y="1554480"/>
            <a:ext cx="7155180" cy="3688080"/>
          </a:xfrm>
          <a:effectLst/>
        </p:spPr>
        <p:txBody>
          <a:bodyPr anchor="ctr">
            <a:noAutofit/>
          </a:bodyPr>
          <a:lstStyle/>
          <a:p>
            <a:r>
              <a:rPr lang="ru-RU" sz="20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Для 6–8 классов информация о распределении конкретных учебных предметов на основе случайного выбора по конкретным классам будет предоставляться ОО не ранее чем за семь дней до дня проведения в ЛК ФИС ОКО, в соответствии с расписанием, полученным от ОО, согласно плану-графику проведения ВПР. Распределение предметов на основе случайного выбора осуществляет федеральный организатор. </a:t>
            </a:r>
            <a:endParaRPr lang="en-US" altLang="en-US" sz="2000" dirty="0"/>
          </a:p>
        </p:txBody>
      </p:sp>
      <p:sp>
        <p:nvSpPr>
          <p:cNvPr id="2" name="Title 3">
            <a:extLst>
              <a:ext uri="{FF2B5EF4-FFF2-40B4-BE49-F238E27FC236}">
                <a16:creationId xmlns:a16="http://schemas.microsoft.com/office/drawing/2014/main" id="{8AEE7824-822E-E3BE-A9FF-1A32F6FB0CB9}"/>
              </a:ext>
            </a:extLst>
          </p:cNvPr>
          <p:cNvSpPr txBox="1">
            <a:spLocks/>
          </p:cNvSpPr>
          <p:nvPr/>
        </p:nvSpPr>
        <p:spPr>
          <a:xfrm>
            <a:off x="4955903" y="365443"/>
            <a:ext cx="6931298" cy="11890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ru-RU" sz="3200" dirty="0">
                <a:solidFill>
                  <a:srgbClr val="0070C0"/>
                </a:solidFill>
              </a:rPr>
              <a:t>Общие положения </a:t>
            </a:r>
            <a:br>
              <a:rPr lang="ru-RU" sz="3200" dirty="0">
                <a:solidFill>
                  <a:srgbClr val="0070C0"/>
                </a:solidFill>
              </a:rPr>
            </a:br>
            <a:r>
              <a:rPr lang="ru-RU" sz="3200" dirty="0">
                <a:solidFill>
                  <a:srgbClr val="0070C0"/>
                </a:solidFill>
              </a:rPr>
              <a:t>Порядка проведения ВПР 2024</a:t>
            </a:r>
            <a:endParaRPr lang="en-US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501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7DF37C-C48D-18A3-AB87-8D12519869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1CE031-2761-FFD2-10E3-B1F4EB628B7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99743" y="685800"/>
            <a:ext cx="6477000" cy="5608320"/>
          </a:xfrm>
        </p:spPr>
        <p:txBody>
          <a:bodyPr/>
          <a:lstStyle/>
          <a:p>
            <a:endParaRPr lang="en-US" dirty="0"/>
          </a:p>
          <a:p>
            <a:r>
              <a:rPr lang="ru-RU" sz="20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Каждой ОО предоставляется два варианта работы (первый и второй), которые необходимо распечатать по количеству участников, заранее распределенных по вариантам. Варианты ВПР печатаются на всех участников с соблюдением условий конфиденциальности. В 4 классах по предмету «Русский язык» формат печати – А4, печать чёрно-белая, односторонняя. По всем предметам в 4-8 и 11 классах формат печати – А4, печать чёрно-белая, допускается печать на обеих сторонах листа. Не допускается печать двух страниц на одну сторону листа А4.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14191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A1919D-E488-C439-290B-89058DD7C5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7E10774-52EA-0D3A-589B-B5B42853753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4851" y="1767840"/>
            <a:ext cx="6704149" cy="3063240"/>
          </a:xfrm>
        </p:spPr>
        <p:txBody>
          <a:bodyPr/>
          <a:lstStyle/>
          <a:p>
            <a:pPr algn="l"/>
            <a:r>
              <a:rPr lang="ru-RU" sz="20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Организатор в аудитории проверяет, чтобы каждый участник записал выданный ему код в специально отведенное поле в верхней правой части </a:t>
            </a:r>
            <a:r>
              <a:rPr lang="ru-RU" sz="200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КАЖДОГО</a:t>
            </a:r>
            <a:r>
              <a:rPr lang="ru-RU" sz="20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листа с заданиями. </a:t>
            </a:r>
          </a:p>
        </p:txBody>
      </p:sp>
    </p:spTree>
    <p:extLst>
      <p:ext uri="{BB962C8B-B14F-4D97-AF65-F5344CB8AC3E}">
        <p14:creationId xmlns:p14="http://schemas.microsoft.com/office/powerpoint/2010/main" val="1455027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0F1A7C-FE2D-6519-F3E4-1678470049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283820-85F6-A71A-2625-A37068B36A3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99743" y="1905000"/>
            <a:ext cx="6477000" cy="3276600"/>
          </a:xfrm>
        </p:spPr>
        <p:txBody>
          <a:bodyPr/>
          <a:lstStyle/>
          <a:p>
            <a:endParaRPr lang="en-US" dirty="0"/>
          </a:p>
          <a:p>
            <a:pPr algn="l"/>
            <a:r>
              <a:rPr lang="ru-RU" sz="20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Хранение работ участников рекомендуется обеспечить до окончания ВПР (до получения результатов). ОИВ может принять решение об ином сроке хранения работ участников ВПР. </a:t>
            </a:r>
          </a:p>
        </p:txBody>
      </p:sp>
    </p:spTree>
    <p:extLst>
      <p:ext uri="{BB962C8B-B14F-4D97-AF65-F5344CB8AC3E}">
        <p14:creationId xmlns:p14="http://schemas.microsoft.com/office/powerpoint/2010/main" val="3752901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7C5748-7D01-002F-9EFA-7ED7699731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893080B-8114-14B6-B056-6B788F0832F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4851" y="1767840"/>
            <a:ext cx="6704149" cy="3063240"/>
          </a:xfrm>
        </p:spPr>
        <p:txBody>
          <a:bodyPr/>
          <a:lstStyle/>
          <a:p>
            <a:pPr algn="l"/>
            <a:r>
              <a:rPr lang="ru-RU" sz="20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Муниципальный и школьный координатор ежедневно проверяют обновление публикаций в личных кабинетах ФИС ОКО</a:t>
            </a:r>
          </a:p>
        </p:txBody>
      </p:sp>
    </p:spTree>
    <p:extLst>
      <p:ext uri="{BB962C8B-B14F-4D97-AF65-F5344CB8AC3E}">
        <p14:creationId xmlns:p14="http://schemas.microsoft.com/office/powerpoint/2010/main" val="2977951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7BA0B6F-5258-479C-87B7-C806E6757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" y="258762"/>
            <a:ext cx="7056120" cy="716598"/>
          </a:xfrm>
        </p:spPr>
        <p:txBody>
          <a:bodyPr/>
          <a:lstStyle/>
          <a:p>
            <a:r>
              <a:rPr lang="ru-RU" sz="3600" dirty="0"/>
              <a:t>Нормативно-правовая база</a:t>
            </a:r>
            <a:endParaRPr lang="en-US" sz="3600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F36812B-2065-4A2B-B59B-8957022687B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1920" y="975360"/>
            <a:ext cx="7330440" cy="3931920"/>
          </a:xfrm>
        </p:spPr>
        <p:txBody>
          <a:bodyPr/>
          <a:lstStyle/>
          <a:p>
            <a:r>
              <a:rPr lang="ru-RU" dirty="0"/>
              <a:t>ФЕДЕРАЛЬНЫЙ УРОВЕНЬ</a:t>
            </a:r>
            <a:endParaRPr lang="en-US" dirty="0"/>
          </a:p>
          <a:p>
            <a:pPr lvl="1"/>
            <a:r>
              <a:rPr lang="ru-RU" altLang="en-US" sz="1600" dirty="0"/>
              <a:t>Приказ Рособрнадзора от 21.12.2023 № 2160 "О проведении Федеральной службой по надзору в сфере образования и науки мониторинга качества подготовки обучающихся общеобразовательных организаций в форме всероссийских проверочных работ в 2024 году"</a:t>
            </a:r>
          </a:p>
          <a:p>
            <a:pPr lvl="1"/>
            <a:r>
              <a:rPr lang="ru-RU" altLang="en-US" sz="1600" dirty="0"/>
              <a:t>Письмо Рособрнадзора от 05.02.2024 №02-14 "О проведении ВПР в 2024 году"</a:t>
            </a:r>
          </a:p>
          <a:p>
            <a:pPr lvl="1"/>
            <a:r>
              <a:rPr lang="ru-RU" altLang="en-US" sz="1600" dirty="0"/>
              <a:t>Порядок проведения всероссийских проверочных работ в 2024 году;</a:t>
            </a:r>
          </a:p>
          <a:p>
            <a:pPr lvl="1"/>
            <a:r>
              <a:rPr lang="ru-RU" altLang="en-US" sz="1600" dirty="0"/>
              <a:t>План-график проведения всероссийских проверочных работ в 2024 году.</a:t>
            </a:r>
          </a:p>
          <a:p>
            <a:endParaRPr lang="ru-RU" altLang="en-US" dirty="0"/>
          </a:p>
          <a:p>
            <a:r>
              <a:rPr lang="ru-RU" altLang="en-US" dirty="0"/>
              <a:t>РЕГИОНАЛЬНЫЙ УРОВЕНЬ</a:t>
            </a:r>
            <a:endParaRPr lang="en-US" altLang="en-US" dirty="0"/>
          </a:p>
          <a:p>
            <a:pPr marL="0" lvl="1" indent="0" algn="just">
              <a:buNone/>
            </a:pPr>
            <a:r>
              <a:rPr lang="ru-RU" altLang="en-US" sz="1600" dirty="0"/>
              <a:t>Приказ Министерства образования и науки ЧР от 09.02.2024 года </a:t>
            </a:r>
          </a:p>
          <a:p>
            <a:pPr marL="0" lvl="1" indent="0" algn="just">
              <a:buNone/>
            </a:pPr>
            <a:r>
              <a:rPr lang="ru-RU" altLang="en-US" sz="1600" dirty="0"/>
              <a:t>№ 128-п "О проведении мониторинга качества подготовки обучающихся </a:t>
            </a:r>
          </a:p>
          <a:p>
            <a:pPr marL="0" lvl="1" indent="0" algn="just">
              <a:buNone/>
            </a:pPr>
            <a:r>
              <a:rPr lang="ru-RU" altLang="en-US" sz="1600" dirty="0"/>
              <a:t>общеобразовательных организаций Чеченской Республики в форме </a:t>
            </a:r>
          </a:p>
          <a:p>
            <a:pPr marL="0" lvl="1" indent="0" algn="just">
              <a:buNone/>
            </a:pPr>
            <a:r>
              <a:rPr lang="ru-RU" altLang="en-US" sz="1600" dirty="0"/>
              <a:t>всероссийских проверочных работ в 2024 году</a:t>
            </a:r>
            <a:r>
              <a:rPr lang="ru-RU" altLang="en-US" dirty="0"/>
              <a:t>"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61669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0F1A7C-FE2D-6519-F3E4-1678470049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283820-85F6-A71A-2625-A37068B36A3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33068" y="2028825"/>
            <a:ext cx="6477000" cy="1314450"/>
          </a:xfrm>
        </p:spPr>
        <p:txBody>
          <a:bodyPr/>
          <a:lstStyle/>
          <a:p>
            <a:r>
              <a:rPr lang="ru-RU" sz="2000" dirty="0"/>
              <a:t>26 февраля 2024 года будут заменены старые пароли на новые, и ОО не смогут зайти в ЛК по старым паролям.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64320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C8407D-7731-FD31-C3F9-CB5F38883B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65C4431-4EEB-2598-E570-695204A3D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15964"/>
            <a:ext cx="10591800" cy="646332"/>
          </a:xfrm>
        </p:spPr>
        <p:txBody>
          <a:bodyPr/>
          <a:lstStyle/>
          <a:p>
            <a:r>
              <a:rPr lang="ru-RU" dirty="0"/>
              <a:t>Техническая поддержка 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2363CE1-C3B6-B53A-C733-EAE9934C8BB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62000" y="1432562"/>
            <a:ext cx="10988040" cy="3794758"/>
          </a:xfrm>
        </p:spPr>
        <p:txBody>
          <a:bodyPr/>
          <a:lstStyle/>
          <a:p>
            <a:pPr algn="l"/>
            <a:endParaRPr lang="ru-RU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</a:rPr>
              <a:t>К</a:t>
            </a:r>
            <a:r>
              <a:rPr lang="ru-RU" sz="20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онсультирование региональных/муниципальных координаторов и ответственных организаторов ОО осуществляется по электронной почте технической поддержки </a:t>
            </a:r>
            <a:r>
              <a:rPr lang="ru-RU" sz="2000" i="0" u="none" strike="noStrike" baseline="0" dirty="0">
                <a:solidFill>
                  <a:srgbClr val="0000FF"/>
                </a:solidFill>
                <a:latin typeface="Calibri" panose="020F0502020204030204" pitchFamily="34" charset="0"/>
              </a:rPr>
              <a:t>vprhelp@fioco.ru </a:t>
            </a:r>
          </a:p>
          <a:p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</a:rPr>
              <a:t>К</a:t>
            </a:r>
            <a:r>
              <a:rPr lang="ru-RU" sz="20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онсультирование в режиме вопрос-ответ через «Форум технической поддержки ВПР» в ФИС ОКО </a:t>
            </a:r>
          </a:p>
          <a:p>
            <a:endParaRPr lang="ru-RU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ru-RU" sz="200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ru-RU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Техническая поддержка во время проведения ВПР работает круглосуточно </a:t>
            </a:r>
            <a:r>
              <a:rPr lang="ru-RU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6834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474F76-0AFF-592E-E04C-DD9C7181DC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D951307-BFEA-E9E3-3698-F7C17F88D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5301" y="1995467"/>
            <a:ext cx="9141397" cy="615553"/>
          </a:xfrm>
        </p:spPr>
        <p:txBody>
          <a:bodyPr/>
          <a:lstStyle/>
          <a:p>
            <a:r>
              <a:rPr lang="ru-RU" dirty="0"/>
              <a:t>Спасибо за внимание!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434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D9E38B3-4686-8247-9625-49018D29F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1035347"/>
            <a:ext cx="8837898" cy="615553"/>
          </a:xfrm>
        </p:spPr>
        <p:txBody>
          <a:bodyPr/>
          <a:lstStyle/>
          <a:p>
            <a:pPr algn="l"/>
            <a:r>
              <a:rPr lang="ru-RU" dirty="0"/>
              <a:t>Цели: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DCBA01B-ECA4-4938-872A-B38BEB13AC0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56359" y="1924723"/>
            <a:ext cx="10149841" cy="3744557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400" b="1" dirty="0"/>
              <a:t>развитие единого образовательного пространства в Российской Федерации;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ru-RU" sz="2400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400" b="1" dirty="0"/>
              <a:t>мониторинг реализации федеральных государственных образовательных стандартов (ФГОС);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ru-RU" sz="2400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400" b="1" dirty="0"/>
              <a:t>формирование единых ориентиров в оценке результатов обучения, единых стандартизированных подходов к оцениванию образовательных достижений обучающихся;</a:t>
            </a:r>
          </a:p>
          <a:p>
            <a:pPr algn="l"/>
            <a:endParaRPr lang="ru-RU" sz="2400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400" b="1" dirty="0"/>
              <a:t>совершенствование преподавания учебных предметов и повышение качества образования.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80354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852E0C-7FEB-1F68-77B1-91E5145D48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EF74A48-1D19-0FEA-FEB0-2EA76D649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5301" y="821987"/>
            <a:ext cx="9141397" cy="615553"/>
          </a:xfrm>
        </p:spPr>
        <p:txBody>
          <a:bodyPr/>
          <a:lstStyle/>
          <a:p>
            <a:r>
              <a:rPr lang="ru-RU" dirty="0"/>
              <a:t>Задачи ВПР: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EE0AB14-5A56-91D8-241C-1F8A326CC58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02921" y="1924723"/>
            <a:ext cx="11003280" cy="3744557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b="1" dirty="0"/>
              <a:t>Собрать достоверные данные о том, какой процент обучающихся  успешно осваивает программу;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ru-RU" sz="2800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b="1" dirty="0"/>
              <a:t>Выявить существующие проблемы для дальнейшей корректировки образовательной траектории, как для обучающихся, так и для педагогов;</a:t>
            </a:r>
          </a:p>
          <a:p>
            <a:pPr algn="l"/>
            <a:endParaRPr lang="ru-RU" sz="2800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800" b="1" dirty="0"/>
              <a:t>Стимулировать учителей и обучающихся к достижению более высоких результатов.</a:t>
            </a:r>
          </a:p>
        </p:txBody>
      </p:sp>
    </p:spTree>
    <p:extLst>
      <p:ext uri="{BB962C8B-B14F-4D97-AF65-F5344CB8AC3E}">
        <p14:creationId xmlns:p14="http://schemas.microsoft.com/office/powerpoint/2010/main" val="445826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BDA996-BCFA-210B-4241-629B598F35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C00A012-EB40-042A-BB11-291BECB59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07" y="253094"/>
            <a:ext cx="11650436" cy="522514"/>
          </a:xfrm>
        </p:spPr>
        <p:txBody>
          <a:bodyPr/>
          <a:lstStyle/>
          <a:p>
            <a:r>
              <a:rPr lang="ru-RU" dirty="0"/>
              <a:t>Специалисты, участвующие в проведении ВПР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922FE09-C225-19AD-8379-EC0AF6FD5EF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44979" y="966541"/>
            <a:ext cx="5110842" cy="3891209"/>
          </a:xfrm>
        </p:spPr>
        <p:txBody>
          <a:bodyPr/>
          <a:lstStyle/>
          <a:p>
            <a:pPr algn="l"/>
            <a:endParaRPr lang="ru-RU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ru-RU" sz="1800" b="1" i="0" u="none" strike="noStrike" baseline="0" dirty="0">
                <a:solidFill>
                  <a:srgbClr val="006FC0"/>
                </a:solidFill>
                <a:latin typeface="Calibri" panose="020F0502020204030204" pitchFamily="34" charset="0"/>
              </a:rPr>
              <a:t>На уровне субъекта Российской Федерации</a:t>
            </a:r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</a:rPr>
              <a:t>: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endParaRPr lang="ru-RU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ru-RU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Региональный координатор 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ru-RU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Муниципальные координаторы 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ru-RU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Эксперты по проверке работ (в рамках выборочного проведения ВПР с контролем объективности результатов в 4-6 и 11 классах). </a:t>
            </a:r>
            <a:r>
              <a:rPr lang="ru-RU" sz="1800" b="0" u="sng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Опыт преподавания соответствующего предмета у экспертов, участвующих в проверке, должен составлять </a:t>
            </a:r>
            <a:r>
              <a:rPr lang="ru-RU" sz="1800" b="1" u="sng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не менее трех лет</a:t>
            </a:r>
            <a:r>
              <a:rPr lang="ru-RU" sz="1800" b="0" u="sng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ru-RU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Независимые наблюдатели (в рамках выборочного проведения ВПР с контролем объективности результатов в 4-6 и 11 классах) </a:t>
            </a:r>
          </a:p>
          <a:p>
            <a:endParaRPr lang="en-US" altLang="en-US" dirty="0"/>
          </a:p>
          <a:p>
            <a:endParaRPr lang="en-US" dirty="0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8CFFEC2F-FBC3-0135-3D4C-172B7BB541B3}"/>
              </a:ext>
            </a:extLst>
          </p:cNvPr>
          <p:cNvSpPr txBox="1">
            <a:spLocks/>
          </p:cNvSpPr>
          <p:nvPr/>
        </p:nvSpPr>
        <p:spPr>
          <a:xfrm>
            <a:off x="6980464" y="966541"/>
            <a:ext cx="4898572" cy="3891209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lang="en-US"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ru-RU" sz="1800" b="1" i="0" u="none" strike="noStrike" baseline="0" dirty="0">
                <a:solidFill>
                  <a:srgbClr val="006FC0"/>
                </a:solidFill>
                <a:latin typeface="Calibri" panose="020F0502020204030204" pitchFamily="34" charset="0"/>
              </a:rPr>
              <a:t>На уровне образовательной организации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: </a:t>
            </a:r>
          </a:p>
          <a:p>
            <a:endParaRPr lang="ru-RU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ru-RU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Ответственный организатор в образовательной организации 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ru-RU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Организаторы в аудитории 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ru-RU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Технический специалист 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ru-RU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Эксперты по проверке работ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D2CF1D0-F377-C66B-63BA-D30B3FA880D5}"/>
              </a:ext>
            </a:extLst>
          </p:cNvPr>
          <p:cNvSpPr txBox="1"/>
          <p:nvPr/>
        </p:nvSpPr>
        <p:spPr>
          <a:xfrm>
            <a:off x="816429" y="5257800"/>
            <a:ext cx="1097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i="0" u="none" strike="noStrike" baseline="0" dirty="0">
                <a:solidFill>
                  <a:srgbClr val="006FC0"/>
                </a:solidFill>
                <a:latin typeface="Calibri" panose="020F0502020204030204" pitchFamily="34" charset="0"/>
              </a:rPr>
              <a:t>Инструкции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по проведению ВПР для всех категорий специалистов, участвующих в подготовке и проведении ВПР, публикуются </a:t>
            </a:r>
            <a:r>
              <a:rPr lang="ru-RU" sz="1800" b="1" i="0" u="none" strike="noStrike" baseline="0" dirty="0">
                <a:solidFill>
                  <a:srgbClr val="006FC0"/>
                </a:solidFill>
                <a:latin typeface="Calibri" panose="020F0502020204030204" pitchFamily="34" charset="0"/>
              </a:rPr>
              <a:t>в ЛК ФИС ОКО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9029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8FBE6B-DC67-4E64-80F4-CADE978D2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15964"/>
            <a:ext cx="10591800" cy="646332"/>
          </a:xfrm>
        </p:spPr>
        <p:txBody>
          <a:bodyPr/>
          <a:lstStyle/>
          <a:p>
            <a:r>
              <a:rPr lang="ru-RU" dirty="0"/>
              <a:t>Участники ВПР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C6A9FD9-630E-44B9-BED8-AFEA6C84A88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62000" y="1036320"/>
            <a:ext cx="10667999" cy="4511040"/>
          </a:xfrm>
        </p:spPr>
        <p:txBody>
          <a:bodyPr/>
          <a:lstStyle/>
          <a:p>
            <a:pPr algn="l"/>
            <a:endParaRPr lang="ru-RU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ru-RU" sz="2000" b="0" i="0" u="none" strike="noStrike" baseline="0" dirty="0">
                <a:latin typeface="Calibri" panose="020F0502020204030204" pitchFamily="34" charset="0"/>
              </a:rPr>
              <a:t>- </a:t>
            </a:r>
            <a:r>
              <a:rPr lang="ru-RU" sz="2000" b="1" i="0" u="none" strike="noStrike" baseline="0" dirty="0">
                <a:latin typeface="Calibri" panose="020F0502020204030204" pitchFamily="34" charset="0"/>
              </a:rPr>
              <a:t>в 4 классах </a:t>
            </a:r>
            <a:r>
              <a:rPr lang="ru-RU" sz="2000" b="0" i="0" u="none" strike="noStrike" baseline="0" dirty="0">
                <a:latin typeface="Calibri" panose="020F0502020204030204" pitchFamily="34" charset="0"/>
              </a:rPr>
              <a:t>по предметам: «Русский язык», «Математика», «Окружающий мир» принимают участие все обучающиеся параллели. </a:t>
            </a:r>
          </a:p>
          <a:p>
            <a:r>
              <a:rPr lang="ru-RU" sz="2000" b="0" i="0" u="none" strike="noStrike" baseline="0" dirty="0">
                <a:latin typeface="Calibri" panose="020F0502020204030204" pitchFamily="34" charset="0"/>
              </a:rPr>
              <a:t>По предмету «Русский язык» части 1 и 2 проверочной работы рекомендуется выполнять в разные дни (2 часть выполняется на следующий день или через день). </a:t>
            </a:r>
          </a:p>
          <a:p>
            <a:r>
              <a:rPr lang="ru-RU" sz="2000" b="0" i="0" u="none" strike="noStrike" baseline="0" dirty="0">
                <a:latin typeface="Calibri" panose="020F0502020204030204" pitchFamily="34" charset="0"/>
              </a:rPr>
              <a:t>Результаты учитываются, если выполнены обе части работы; </a:t>
            </a:r>
          </a:p>
          <a:p>
            <a:r>
              <a:rPr lang="ru-RU" sz="2000" b="0" i="0" u="none" strike="noStrike" baseline="0" dirty="0">
                <a:latin typeface="Calibri" panose="020F0502020204030204" pitchFamily="34" charset="0"/>
              </a:rPr>
              <a:t>- </a:t>
            </a:r>
            <a:r>
              <a:rPr lang="ru-RU" sz="2000" b="1" i="0" u="none" strike="noStrike" baseline="0" dirty="0">
                <a:latin typeface="Calibri" panose="020F0502020204030204" pitchFamily="34" charset="0"/>
              </a:rPr>
              <a:t>в 5 классах </a:t>
            </a:r>
            <a:r>
              <a:rPr lang="ru-RU" sz="2000" b="0" i="0" u="none" strike="noStrike" baseline="0" dirty="0">
                <a:latin typeface="Calibri" panose="020F0502020204030204" pitchFamily="34" charset="0"/>
              </a:rPr>
              <a:t>по предметам «Русский язык», «Математика», «История», «Биология» принимают участие все обучающиеся параллели; </a:t>
            </a:r>
          </a:p>
          <a:p>
            <a:r>
              <a:rPr lang="ru-RU" sz="2000" b="0" i="0" u="none" strike="noStrike" baseline="0" dirty="0">
                <a:latin typeface="Calibri" panose="020F0502020204030204" pitchFamily="34" charset="0"/>
              </a:rPr>
              <a:t>- </a:t>
            </a:r>
            <a:r>
              <a:rPr lang="ru-RU" sz="2000" b="1" i="0" u="none" strike="noStrike" baseline="0" dirty="0">
                <a:latin typeface="Calibri" panose="020F0502020204030204" pitchFamily="34" charset="0"/>
              </a:rPr>
              <a:t>в 6 классах </a:t>
            </a:r>
            <a:r>
              <a:rPr lang="ru-RU" sz="2000" b="0" i="0" u="none" strike="noStrike" baseline="0" dirty="0">
                <a:latin typeface="Calibri" panose="020F0502020204030204" pitchFamily="34" charset="0"/>
              </a:rPr>
              <a:t>по предметам «Русский язык», «Математика» принимают участие все обучающиеся параллели; </a:t>
            </a:r>
          </a:p>
          <a:p>
            <a:r>
              <a:rPr lang="ru-RU" sz="2000" b="0" i="0" u="none" strike="noStrike" baseline="0" dirty="0">
                <a:latin typeface="Calibri" panose="020F0502020204030204" pitchFamily="34" charset="0"/>
              </a:rPr>
              <a:t>по предметам «История», «Биология», «География», «Обществознание» для каждого класса проводятся ВПР по двум предметам на основе случайного выбора; 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957678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8BA1C3-5984-6647-000C-3F51B9E402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55D1F65-CA9C-5725-75A2-F46FAFF9C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15964"/>
            <a:ext cx="10591800" cy="646332"/>
          </a:xfrm>
        </p:spPr>
        <p:txBody>
          <a:bodyPr/>
          <a:lstStyle/>
          <a:p>
            <a:r>
              <a:rPr lang="ru-RU" dirty="0"/>
              <a:t>Участники ВПР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F241DF5-B7AC-8969-AFD7-7B3CD30F0CF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62000" y="1219200"/>
            <a:ext cx="10667999" cy="4328160"/>
          </a:xfrm>
        </p:spPr>
        <p:txBody>
          <a:bodyPr/>
          <a:lstStyle/>
          <a:p>
            <a:pPr algn="l"/>
            <a:endParaRPr lang="ru-RU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ru-RU" sz="2000" b="0" i="0" u="none" strike="noStrike" baseline="0" dirty="0">
                <a:latin typeface="Calibri" panose="020F0502020204030204" pitchFamily="34" charset="0"/>
              </a:rPr>
              <a:t>- </a:t>
            </a:r>
            <a:r>
              <a:rPr lang="ru-RU" sz="2000" b="1" i="0" u="none" strike="noStrike" baseline="0" dirty="0">
                <a:latin typeface="Calibri" panose="020F0502020204030204" pitchFamily="34" charset="0"/>
              </a:rPr>
              <a:t>в 7 классах </a:t>
            </a:r>
            <a:r>
              <a:rPr lang="ru-RU" sz="2000" b="0" i="0" u="none" strike="noStrike" baseline="0" dirty="0">
                <a:latin typeface="Calibri" panose="020F0502020204030204" pitchFamily="34" charset="0"/>
              </a:rPr>
              <a:t>по предметам «Русский язык», «Математика» принимают участие все обучающиеся параллели; </a:t>
            </a:r>
          </a:p>
          <a:p>
            <a:r>
              <a:rPr lang="ru-RU" sz="2000" b="0" i="0" u="none" strike="noStrike" baseline="0" dirty="0">
                <a:latin typeface="Calibri" panose="020F0502020204030204" pitchFamily="34" charset="0"/>
              </a:rPr>
              <a:t>по предметам «История», «Биология», «География», «Обществознание», «Физика» для каждого класса проводятся ВПР по двум предметам на основе случайного выбора; </a:t>
            </a:r>
          </a:p>
          <a:p>
            <a:r>
              <a:rPr lang="ru-RU" sz="2000" b="0" i="0" u="none" strike="noStrike" baseline="0" dirty="0">
                <a:latin typeface="Calibri" panose="020F0502020204030204" pitchFamily="34" charset="0"/>
              </a:rPr>
              <a:t>- </a:t>
            </a:r>
            <a:r>
              <a:rPr lang="ru-RU" sz="2000" b="1" i="0" u="none" strike="noStrike" baseline="0" dirty="0">
                <a:latin typeface="Calibri" panose="020F0502020204030204" pitchFamily="34" charset="0"/>
              </a:rPr>
              <a:t>в 8 классах </a:t>
            </a:r>
            <a:r>
              <a:rPr lang="ru-RU" sz="2000" b="0" i="0" u="none" strike="noStrike" baseline="0" dirty="0">
                <a:latin typeface="Calibri" panose="020F0502020204030204" pitchFamily="34" charset="0"/>
              </a:rPr>
              <a:t>по предметам «Русский язык», «Математика» принимают участие все обучающиеся параллели; </a:t>
            </a:r>
          </a:p>
          <a:p>
            <a:r>
              <a:rPr lang="ru-RU" sz="2000" b="0" i="0" u="none" strike="noStrike" baseline="0" dirty="0">
                <a:latin typeface="Calibri" panose="020F0502020204030204" pitchFamily="34" charset="0"/>
              </a:rPr>
              <a:t>по предметам «История», «Биология», «География», «Обществознание», «Физика», «Химия» для каждого класса проводятся ВПР по двум предметам на основе случайного выбора; </a:t>
            </a:r>
          </a:p>
          <a:p>
            <a:r>
              <a:rPr lang="ru-RU" sz="2000" b="0" i="0" u="none" strike="noStrike" baseline="0" dirty="0">
                <a:latin typeface="Calibri" panose="020F0502020204030204" pitchFamily="34" charset="0"/>
              </a:rPr>
              <a:t>- </a:t>
            </a:r>
            <a:r>
              <a:rPr lang="ru-RU" sz="2000" b="1" i="0" u="none" strike="noStrike" baseline="0" dirty="0">
                <a:latin typeface="Calibri" panose="020F0502020204030204" pitchFamily="34" charset="0"/>
              </a:rPr>
              <a:t>в 7 и 8 классах </a:t>
            </a:r>
            <a:r>
              <a:rPr lang="ru-RU" sz="2000" b="0" i="0" u="none" strike="noStrike" baseline="0" dirty="0">
                <a:latin typeface="Calibri" panose="020F0502020204030204" pitchFamily="34" charset="0"/>
              </a:rPr>
              <a:t>с углубленным изучением предметов «Математика и/или «Физика» ВПР по данным предметам могут проводиться на углубленном уровне. </a:t>
            </a:r>
            <a:endParaRPr lang="ru-RU" sz="20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924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2D616F-6BD0-BDFE-0E29-6D3604292D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D3C0BB3-D28F-26C8-33D0-ED8EF7161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" y="365443"/>
            <a:ext cx="11643360" cy="518477"/>
          </a:xfrm>
        </p:spPr>
        <p:txBody>
          <a:bodyPr>
            <a:normAutofit/>
          </a:bodyPr>
          <a:lstStyle/>
          <a:p>
            <a:pPr algn="ctr"/>
            <a:r>
              <a:rPr lang="ru-RU" sz="2800" dirty="0"/>
              <a:t>ВПР в 6-8 классах по предметам на основе случайного выбора</a:t>
            </a:r>
            <a:endParaRPr lang="en-US" sz="2800" dirty="0"/>
          </a:p>
        </p:txBody>
      </p:sp>
      <p:sp>
        <p:nvSpPr>
          <p:cNvPr id="9219" name="Rectangle 8">
            <a:extLst>
              <a:ext uri="{FF2B5EF4-FFF2-40B4-BE49-F238E27FC236}">
                <a16:creationId xmlns:a16="http://schemas.microsoft.com/office/drawing/2014/main" id="{EA3B462C-8C94-EA62-83E7-206CDF10A4F4}"/>
              </a:ext>
            </a:extLst>
          </p:cNvPr>
          <p:cNvSpPr>
            <a:spLocks noGrp="1" noChangeArrowheads="1"/>
          </p:cNvSpPr>
          <p:nvPr>
            <p:ph type="body" sz="quarter" idx="11"/>
          </p:nvPr>
        </p:nvSpPr>
        <p:spPr>
          <a:xfrm>
            <a:off x="472440" y="883920"/>
            <a:ext cx="11338560" cy="214503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ru-RU" sz="2000" i="0" u="none" strike="noStrike" baseline="0" dirty="0">
                <a:latin typeface="Calibri" panose="020F0502020204030204" pitchFamily="34" charset="0"/>
              </a:rPr>
              <a:t>Для проведения ВПР по двум предметам на основе случайного выбора предметы распределяются по одному из каждой предметной области: </a:t>
            </a:r>
          </a:p>
          <a:p>
            <a:r>
              <a:rPr lang="ru-RU" sz="2000" i="0" u="none" strike="noStrike" baseline="0" dirty="0">
                <a:latin typeface="Calibri" panose="020F0502020204030204" pitchFamily="34" charset="0"/>
              </a:rPr>
              <a:t>общественно-научные предметы – «История», «Обществознание», «География»; </a:t>
            </a:r>
          </a:p>
          <a:p>
            <a:r>
              <a:rPr lang="ru-RU" sz="2000" i="0" u="none" strike="noStrike" baseline="0" dirty="0">
                <a:latin typeface="Calibri" panose="020F0502020204030204" pitchFamily="34" charset="0"/>
              </a:rPr>
              <a:t>естественно-научные предметы – «Физика», «Химия», «Биология». </a:t>
            </a:r>
          </a:p>
          <a:p>
            <a:r>
              <a:rPr lang="ru-RU" sz="2000" i="0" u="none" strike="noStrike" baseline="0" dirty="0">
                <a:latin typeface="Calibri" panose="020F0502020204030204" pitchFamily="34" charset="0"/>
              </a:rPr>
              <a:t>В 6 классах для равного количества предметов для распределения предмет «География» переносится в естественно-научную предметную область. </a:t>
            </a:r>
            <a:endParaRPr lang="en-US" altLang="en-US" sz="2000" dirty="0"/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C9E3F2A7-1BC9-61E7-F30A-CA84544C23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455960"/>
              </p:ext>
            </p:extLst>
          </p:nvPr>
        </p:nvGraphicFramePr>
        <p:xfrm>
          <a:off x="472440" y="3028950"/>
          <a:ext cx="1133856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640">
                  <a:extLst>
                    <a:ext uri="{9D8B030D-6E8A-4147-A177-3AD203B41FA5}">
                      <a16:colId xmlns:a16="http://schemas.microsoft.com/office/drawing/2014/main" val="1886384948"/>
                    </a:ext>
                  </a:extLst>
                </a:gridCol>
                <a:gridCol w="2834640">
                  <a:extLst>
                    <a:ext uri="{9D8B030D-6E8A-4147-A177-3AD203B41FA5}">
                      <a16:colId xmlns:a16="http://schemas.microsoft.com/office/drawing/2014/main" val="4288192238"/>
                    </a:ext>
                  </a:extLst>
                </a:gridCol>
                <a:gridCol w="2834640">
                  <a:extLst>
                    <a:ext uri="{9D8B030D-6E8A-4147-A177-3AD203B41FA5}">
                      <a16:colId xmlns:a16="http://schemas.microsoft.com/office/drawing/2014/main" val="1840409525"/>
                    </a:ext>
                  </a:extLst>
                </a:gridCol>
                <a:gridCol w="2834640">
                  <a:extLst>
                    <a:ext uri="{9D8B030D-6E8A-4147-A177-3AD203B41FA5}">
                      <a16:colId xmlns:a16="http://schemas.microsoft.com/office/drawing/2014/main" val="3975367422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r>
                        <a:rPr lang="ru-RU" dirty="0"/>
                        <a:t>Класс</a:t>
                      </a:r>
                    </a:p>
                    <a:p>
                      <a:r>
                        <a:rPr lang="ru-RU" dirty="0"/>
                        <a:t>Предметная область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7653534"/>
                  </a:ext>
                </a:extLst>
              </a:tr>
              <a:tr h="1132114">
                <a:tc>
                  <a:txBody>
                    <a:bodyPr/>
                    <a:lstStyle/>
                    <a:p>
                      <a:r>
                        <a:rPr lang="ru-RU" dirty="0"/>
                        <a:t>Общественно-научная предметная область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«История»</a:t>
                      </a:r>
                    </a:p>
                    <a:p>
                      <a:r>
                        <a:rPr lang="ru-RU" dirty="0"/>
                        <a:t>«Обществознание»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«История»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«Обществознание»</a:t>
                      </a:r>
                    </a:p>
                    <a:p>
                      <a:r>
                        <a:rPr lang="ru-RU" dirty="0"/>
                        <a:t>«География»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«История»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«Обществознание»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«География»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83011"/>
                  </a:ext>
                </a:extLst>
              </a:tr>
              <a:tr h="1654629">
                <a:tc>
                  <a:txBody>
                    <a:bodyPr/>
                    <a:lstStyle/>
                    <a:p>
                      <a:r>
                        <a:rPr lang="ru-RU" dirty="0"/>
                        <a:t>Естественно-научная предметная область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  <a:p>
                      <a:r>
                        <a:rPr lang="ru-RU" sz="1800" b="0" i="0" u="none" strike="noStrike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«Биология» </a:t>
                      </a:r>
                    </a:p>
                    <a:p>
                      <a:r>
                        <a:rPr lang="ru-RU" sz="1800" b="0" i="0" u="none" strike="noStrike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«География» 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«Биология» </a:t>
                      </a:r>
                    </a:p>
                    <a:p>
                      <a:r>
                        <a:rPr lang="ru-RU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«Физика», в т.ч. с углубленным изучением 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«Физика» в т.ч. с углубленным изучением; </a:t>
                      </a:r>
                    </a:p>
                    <a:p>
                      <a:r>
                        <a:rPr lang="ru-RU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«Химия» </a:t>
                      </a:r>
                    </a:p>
                    <a:p>
                      <a:r>
                        <a:rPr lang="ru-RU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«Биология» 	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44462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2552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11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23042"/>
      </a:accent1>
      <a:accent2>
        <a:srgbClr val="3578AF"/>
      </a:accent2>
      <a:accent3>
        <a:srgbClr val="C4C4C4"/>
      </a:accent3>
      <a:accent4>
        <a:srgbClr val="A80B22"/>
      </a:accent4>
      <a:accent5>
        <a:srgbClr val="E2E2E2"/>
      </a:accent5>
      <a:accent6>
        <a:srgbClr val="2A6187"/>
      </a:accent6>
      <a:hlink>
        <a:srgbClr val="0563C1"/>
      </a:hlink>
      <a:folHlink>
        <a:srgbClr val="954F72"/>
      </a:folHlink>
    </a:clrScheme>
    <a:fontScheme name="Custom 8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arter Template_Heritage Month Presentation" id="{910467CA-E581-43CB-A3F9-242953556B2E}" vid="{325629C9-8C54-4982-A5E7-91DBF3E63BF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704BC66-A771-492B-8E79-E3C5E33B71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3ACE82-BD1C-4CC4-B9C6-7097502B70B7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A80AD4D6-2712-4EC3-A727-A5652AD67F9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72f988bf-86f1-41af-91ab-2d7cd011db47}" enabled="0" method="" siteId="{72f988bf-86f1-41af-91ab-2d7cd011db47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Starter Template_Heritage Month Presentation</Template>
  <TotalTime>0</TotalTime>
  <Words>2291</Words>
  <Application>Microsoft Office PowerPoint</Application>
  <PresentationFormat>Широкоэкранный</PresentationFormat>
  <Paragraphs>261</Paragraphs>
  <Slides>32</Slides>
  <Notes>18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8" baseType="lpstr">
      <vt:lpstr>Arial</vt:lpstr>
      <vt:lpstr>Calibri</vt:lpstr>
      <vt:lpstr>Segoe UI</vt:lpstr>
      <vt:lpstr>Times New Roman</vt:lpstr>
      <vt:lpstr>Wingdings</vt:lpstr>
      <vt:lpstr>Office Theme</vt:lpstr>
      <vt:lpstr>Проведение всероссийских проверочных работ  в общеобразовательных организациях Чеченской Республики в 2024 году</vt:lpstr>
      <vt:lpstr>Количество заявок на участие в ВПР 2024</vt:lpstr>
      <vt:lpstr>Нормативно-правовая база</vt:lpstr>
      <vt:lpstr>Цели:</vt:lpstr>
      <vt:lpstr>Задачи ВПР:</vt:lpstr>
      <vt:lpstr>Специалисты, участвующие в проведении ВПР</vt:lpstr>
      <vt:lpstr>Участники ВПР</vt:lpstr>
      <vt:lpstr>Участники ВПР</vt:lpstr>
      <vt:lpstr>ВПР в 6-8 классах по предметам на основе случайного выбора</vt:lpstr>
      <vt:lpstr>Проведение ВПР в 4-8 и 11 классах </vt:lpstr>
      <vt:lpstr>Презентация PowerPoint</vt:lpstr>
      <vt:lpstr>Сроки проведения ВПР в 4-8 и 11 классах</vt:lpstr>
      <vt:lpstr>Проведение ВПР в компьютерной форме </vt:lpstr>
      <vt:lpstr>ВПР основные этапы проведения</vt:lpstr>
      <vt:lpstr>ОРГАНИЗАЦИЯ ВЫБОРОЧНОГО ПРОВЕДЕНИЯ ВПР С КОНТРОЛЕМ ОБЪЕКТИВНОСТИ РЕЗУЛЬТАТОВ </vt:lpstr>
      <vt:lpstr>Организация выборочного проведения ВПР  с контролем объективности результатов</vt:lpstr>
      <vt:lpstr>ВСЕРОССИЙСКИЕ ПРОВЕРОЧНЫЕ РАБОТЫ</vt:lpstr>
      <vt:lpstr>ПОЛУЧЕНИЕ РЕЗУЛЬТАТОВ</vt:lpstr>
      <vt:lpstr>Общие положения  Порядка проведения ВПР 2024</vt:lpstr>
      <vt:lpstr>Общие положения  Порядка проведения ВПР 2024</vt:lpstr>
      <vt:lpstr>Общие положения  Порядка проведения ВПР 2024</vt:lpstr>
      <vt:lpstr>Общие положения  Порядка проведения ВПР 2024</vt:lpstr>
      <vt:lpstr>Не рекомендуется привлекать учителей к заполнению электронных форм сбора результатов. Формы сбора результатов заполняет и загружает в Федеральную информационную систему оценки качества образования (далее – ФИС ОКО) ответственный организатор ОО (при необходимости с помощью технического специалиста). </vt:lpstr>
      <vt:lpstr>Общие положения  Порядка проведения ВПР 2024</vt:lpstr>
      <vt:lpstr>Для 6–8 классов информация о распределении конкретных учебных предметов на основе случайного выбора по конкретным классам будет предоставляться ОО не ранее чем за семь дней до дня проведения в ЛК ФИС ОКО, в соответствии с расписанием, полученным от ОО, согласно плану-графику проведения ВПР. Распределение предметов на основе случайного выбора осуществляет федеральный организатор.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Техническая поддержка </vt:lpstr>
      <vt:lpstr>Спасибо за внимание!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2021-02-18T07:10:18Z</dcterms:created>
  <dcterms:modified xsi:type="dcterms:W3CDTF">2024-02-19T22:13:50Z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