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080755-42BB-415C-926F-0172A8B996E7}" v="31" dt="2023-05-11T07:42:45.465"/>
    <p1510:client id="{83D55FF1-69BD-4D48-A4F9-9AED33D2F0E7}" v="57" dt="2023-05-11T07:54:53.779"/>
    <p1510:client id="{B5B99809-E6E6-415D-87EB-18602BBDC1E5}" v="161" dt="2023-05-11T08:35:15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1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9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5727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261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711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369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02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533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754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95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4169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FB779-270B-4192-84BA-A697F48306DC}" type="datetimeFigureOut">
              <a:rPr lang="ru-RU" smtClean="0"/>
              <a:t>11.05.2023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5DC19C-03DA-4066-9FF7-D0BF1BC6D6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4979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F828D28-8E09-41CC-8229-3070B5467A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небо, на открытом воздухе, земля, путь&#10;&#10;Автоматически созданное описание">
            <a:extLst>
              <a:ext uri="{FF2B5EF4-FFF2-40B4-BE49-F238E27FC236}">
                <a16:creationId xmlns:a16="http://schemas.microsoft.com/office/drawing/2014/main" id="{9FB28416-B97B-16AD-1EDB-96E7A5575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14" b="17586"/>
          <a:stretch/>
        </p:blipFill>
        <p:spPr>
          <a:xfrm>
            <a:off x="20" y="-22"/>
            <a:ext cx="12191977" cy="685802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5B012D8-7F27-4758-9AC6-C889B154BD7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-1103377" y="1100316"/>
            <a:ext cx="6858003" cy="4657347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90013" y="413824"/>
            <a:ext cx="6057955" cy="844832"/>
          </a:xfrm>
          <a:ln w="57150">
            <a:solidFill>
              <a:schemeClr val="tx1"/>
            </a:solidFill>
          </a:ln>
        </p:spPr>
        <p:txBody>
          <a:bodyPr anchor="t">
            <a:normAutofit/>
          </a:bodyPr>
          <a:lstStyle/>
          <a:p>
            <a:pPr algn="l"/>
            <a:r>
              <a:rPr lang="ru-RU" sz="2400" b="1" u="sng" dirty="0">
                <a:latin typeface="Times New Roman"/>
                <a:ea typeface="Calibri Light"/>
                <a:cs typeface="Calibri Light"/>
              </a:rPr>
              <a:t> МБОУ «</a:t>
            </a:r>
            <a:r>
              <a:rPr lang="ru-RU" sz="2400" b="1" u="sng" dirty="0" err="1">
                <a:latin typeface="Times New Roman"/>
                <a:ea typeface="Calibri Light"/>
                <a:cs typeface="Calibri Light"/>
              </a:rPr>
              <a:t>Ойсхарская</a:t>
            </a:r>
            <a:r>
              <a:rPr lang="ru-RU" sz="2400" b="1" u="sng" dirty="0">
                <a:latin typeface="Times New Roman"/>
                <a:ea typeface="Calibri Light"/>
                <a:cs typeface="Calibri Light"/>
              </a:rPr>
              <a:t> средняя школа  №4 </a:t>
            </a:r>
            <a:br>
              <a:rPr lang="ru-RU" sz="2400" b="1" u="sng" dirty="0">
                <a:latin typeface="Times New Roman"/>
                <a:ea typeface="Calibri Light"/>
                <a:cs typeface="Calibri Light"/>
              </a:rPr>
            </a:br>
            <a:r>
              <a:rPr lang="ru-RU" sz="2400" b="1" u="sng" dirty="0">
                <a:latin typeface="Times New Roman"/>
                <a:ea typeface="Calibri Light"/>
                <a:cs typeface="Calibri Light"/>
              </a:rPr>
              <a:t> имени Рахима  </a:t>
            </a:r>
            <a:r>
              <a:rPr lang="ru-RU" sz="2400" b="1" u="sng" dirty="0" err="1">
                <a:latin typeface="Times New Roman"/>
                <a:ea typeface="Calibri Light"/>
                <a:cs typeface="Calibri Light"/>
              </a:rPr>
              <a:t>Хамзатовича</a:t>
            </a:r>
            <a:r>
              <a:rPr lang="ru-RU" sz="2400" b="1" u="sng" dirty="0">
                <a:latin typeface="Times New Roman"/>
                <a:ea typeface="Calibri Light"/>
                <a:cs typeface="Calibri Light"/>
              </a:rPr>
              <a:t> </a:t>
            </a:r>
            <a:r>
              <a:rPr lang="ru-RU" sz="2400" b="1" u="sng" dirty="0" err="1">
                <a:latin typeface="Times New Roman"/>
                <a:ea typeface="Calibri Light"/>
                <a:cs typeface="Calibri Light"/>
              </a:rPr>
              <a:t>Каимова</a:t>
            </a:r>
            <a:r>
              <a:rPr lang="ru-RU" sz="2400" b="1" u="sng" dirty="0">
                <a:latin typeface="Times New Roman"/>
                <a:ea typeface="Calibri Light"/>
                <a:cs typeface="Calibri Light"/>
              </a:rPr>
              <a:t>»)</a:t>
            </a:r>
            <a:endParaRPr lang="ru-RU" sz="2400" b="1" u="sng" dirty="0">
              <a:latin typeface="Times New Roman"/>
              <a:cs typeface="Times New Roman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3466" y="4551037"/>
            <a:ext cx="5449479" cy="1578054"/>
          </a:xfrm>
        </p:spPr>
        <p:txBody>
          <a:bodyPr anchor="b">
            <a:normAutofit/>
          </a:bodyPr>
          <a:lstStyle/>
          <a:p>
            <a:pPr algn="l"/>
            <a:r>
              <a:rPr lang="ru-RU" sz="2000" dirty="0">
                <a:solidFill>
                  <a:srgbClr val="FFFFFF"/>
                </a:solidFill>
                <a:latin typeface="Times New Roman"/>
                <a:cs typeface="Times New Roman"/>
              </a:rPr>
              <a:t>Приготовление поварами школьной столовой горячего завтрака </a:t>
            </a:r>
            <a:endParaRPr lang="ru-RU" dirty="0">
              <a:solidFill>
                <a:srgbClr val="FFFFFF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063B759-00FC-46D1-9898-8E8625268F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40187" y="2206184"/>
            <a:ext cx="6858003" cy="2445624"/>
          </a:xfrm>
          <a:prstGeom prst="rect">
            <a:avLst/>
          </a:prstGeom>
          <a:gradFill flip="none" rotWithShape="1">
            <a:gsLst>
              <a:gs pos="48000">
                <a:srgbClr val="000000">
                  <a:alpha val="24000"/>
                </a:srgbClr>
              </a:gs>
              <a:gs pos="85000">
                <a:srgbClr val="000000">
                  <a:alpha val="45000"/>
                </a:srgbClr>
              </a:gs>
              <a:gs pos="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651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89AD5183-4208-0487-3A6B-2915EAF08F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3808" b="9091"/>
          <a:stretch/>
        </p:blipFill>
        <p:spPr>
          <a:xfrm>
            <a:off x="3522468" y="10"/>
            <a:ext cx="8669532" cy="6857990"/>
          </a:xfrm>
          <a:prstGeom prst="rect">
            <a:avLst/>
          </a:prstGeom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382885-E0F7-B934-7613-94B4FC6A4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9834" y="7163343"/>
            <a:ext cx="3438144" cy="1124712"/>
          </a:xfrm>
        </p:spPr>
        <p:txBody>
          <a:bodyPr anchor="b">
            <a:normAutofit/>
          </a:bodyPr>
          <a:lstStyle/>
          <a:p>
            <a:endParaRPr lang="ru-RU" sz="28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00984" cy="1828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85E292C-AD81-56D5-6B5C-E743F72DC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5395" y="849588"/>
            <a:ext cx="5630960" cy="32072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1800" noProof="1">
                <a:latin typeface="Times New Roman"/>
                <a:cs typeface="Calibri"/>
              </a:rPr>
              <a:t>Горячее  питание детей во время пребывания в школе является одним из важных условий поддержания их здоровья и способности к эффективному обучению. Организация полноценного горячего питания является, однако, сложной задачей, одним из важнейших звеньев которой служит разработка меню школьных завтраков и обедов, соответствующих современным научным принципам оптимального (здорового) питания и обеспечивающих детей всеми необходимыми им пищевыми веществами.</a:t>
            </a:r>
            <a:endParaRPr lang="en-US" noProof="1">
              <a:cs typeface="Calibri" panose="020F0502020204030204"/>
            </a:endParaRPr>
          </a:p>
          <a:p>
            <a:endParaRPr lang="en-US" sz="1700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051363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26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Рисунок 13" descr="Изображение выглядит как человек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4C827D5F-620D-A2F7-19D5-C024F0C6E44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149" b="17063"/>
          <a:stretch/>
        </p:blipFill>
        <p:spPr>
          <a:xfrm>
            <a:off x="86265" y="71897"/>
            <a:ext cx="9684040" cy="6014746"/>
          </a:xfrm>
          <a:prstGeom prst="rect">
            <a:avLst/>
          </a:prstGeom>
        </p:spPr>
      </p:pic>
      <p:sp>
        <p:nvSpPr>
          <p:cNvPr id="32" name="Rectangle 28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BA06C4-4CDB-9108-654C-616F4E817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59308" y="4175125"/>
            <a:ext cx="3822189" cy="1899912"/>
          </a:xfrm>
        </p:spPr>
        <p:txBody>
          <a:bodyPr>
            <a:normAutofit/>
          </a:bodyPr>
          <a:lstStyle/>
          <a:p>
            <a:endParaRPr lang="ru-RU" sz="4000"/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E15544C0-56CB-02DA-3BBD-ED3D74C45B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24553" y="320729"/>
            <a:ext cx="5676868" cy="5755592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400" noProof="1">
                <a:latin typeface="Times New Roman"/>
                <a:cs typeface="Calibri"/>
              </a:rPr>
              <a:t>Организация горячего питания предполагает обязательное использование в каждый прием пищи первого, второго и третьего блюда (полный обед) или их сочетания: первого и третьего блюда (неполный обед), второго и третьего блюда (горячий завтрак).</a:t>
            </a:r>
          </a:p>
          <a:p>
            <a:endParaRPr lang="en-US" sz="2400" dirty="0">
              <a:latin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776152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 помещении, человек&#10;&#10;Автоматически созданное описание">
            <a:extLst>
              <a:ext uri="{FF2B5EF4-FFF2-40B4-BE49-F238E27FC236}">
                <a16:creationId xmlns:a16="http://schemas.microsoft.com/office/drawing/2014/main" id="{40B741F0-3A60-FBA4-ED3C-F3A540FE961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2689" b="24014"/>
          <a:stretch/>
        </p:blipFill>
        <p:spPr>
          <a:xfrm>
            <a:off x="180975" y="182880"/>
            <a:ext cx="11823637" cy="649978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B0A31E-1D8A-58E3-6637-EAF67C5545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1082615" y="-2519884"/>
            <a:ext cx="10165218" cy="1334173"/>
          </a:xfrm>
        </p:spPr>
        <p:txBody>
          <a:bodyPr anchor="b">
            <a:normAutofit/>
          </a:bodyPr>
          <a:lstStyle/>
          <a:p>
            <a:endParaRPr lang="ru-RU" sz="4000">
              <a:solidFill>
                <a:srgbClr val="FFFFFF"/>
              </a:solidFill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9992A66-66CB-8181-E491-01B7C5073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5710" y="837734"/>
            <a:ext cx="10165218" cy="25884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400" b="1" u="sng" noProof="1">
                <a:latin typeface="Times New Roman"/>
                <a:cs typeface="Calibri"/>
              </a:rPr>
              <a:t>В нашей школе организовано бесплатное горячее питание для учащихся 1-4 классов. Организация питания наших учащихся находится под постоянным контролем школьной администрации и родительского контроля.</a:t>
            </a:r>
            <a:endParaRPr lang="en-US" sz="2400" b="1" u="sng" noProof="1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4134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Изображение выглядит как еда, стол, тарелка, блюдо&#10;&#10;Автоматически созданное описание">
            <a:extLst>
              <a:ext uri="{FF2B5EF4-FFF2-40B4-BE49-F238E27FC236}">
                <a16:creationId xmlns:a16="http://schemas.microsoft.com/office/drawing/2014/main" id="{60B43B07-C83D-5EDC-1969-9A808FE53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1631" b="1336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6E56BB-C8E6-4F70-B8BF-921C4912D6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6297716"/>
            <a:ext cx="12192000" cy="64008"/>
          </a:xfrm>
          <a:prstGeom prst="rect">
            <a:avLst/>
          </a:prstGeom>
          <a:solidFill>
            <a:schemeClr val="tx2">
              <a:lumMod val="50000"/>
              <a:alpha val="9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643316-AB20-4DD1-8578-B5D7F033C0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61952" y="3396997"/>
            <a:ext cx="6858002" cy="64008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7502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7728B-9E26-5DCF-173C-047402A288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1408" y="-1848988"/>
            <a:ext cx="10515600" cy="1325563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32FF27C-61EA-9791-77E2-DE7C8DBB70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106" y="244116"/>
            <a:ext cx="10501223" cy="35030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dirty="0">
                <a:cs typeface="Calibri"/>
              </a:rPr>
              <a:t>К</a:t>
            </a:r>
            <a:r>
              <a:rPr lang="ru-RU" sz="2400" dirty="0">
                <a:latin typeface="Times New Roman"/>
                <a:cs typeface="Calibri"/>
              </a:rPr>
              <a:t>артофельное пюре рекомендуется для диетического и детского питания. Его полезные качества кроются в химическом составе продукта, в котором есть множество биологически активных компонентов, необходимых для организма человека. Растительные волокна выводят токсины, оказывают стимулирующее действие на работу органов пищеварения и желудочно-кишечного тракта. Картофель богат: йодом бором фосфором железом магнием кальцием натрием марганцем цинком. Картофельное пюре является наиболее популярным гарниром у детей. Его нежная, </a:t>
            </a:r>
            <a:r>
              <a:rPr lang="ru-RU" sz="2400" dirty="0" err="1">
                <a:latin typeface="Times New Roman"/>
                <a:cs typeface="Calibri"/>
              </a:rPr>
              <a:t>пюреобразная</a:t>
            </a:r>
            <a:r>
              <a:rPr lang="ru-RU" sz="2400" dirty="0">
                <a:latin typeface="Times New Roman"/>
                <a:cs typeface="Calibri"/>
              </a:rPr>
              <a:t> консистенция легко переваривается, не травмируя стенки желудочно-кишечного тракта. Недаром пюре используется в детском, диетическом и лечебном питании.</a:t>
            </a:r>
          </a:p>
          <a:p>
            <a:endParaRPr lang="ru-RU" dirty="0"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E5C2F16-3CE7-CCEC-CAD7-D62EE781A8F5}"/>
              </a:ext>
            </a:extLst>
          </p:cNvPr>
          <p:cNvSpPr txBox="1"/>
          <p:nvPr/>
        </p:nvSpPr>
        <p:spPr>
          <a:xfrm>
            <a:off x="1820174" y="4379343"/>
            <a:ext cx="10061275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b="1" u="sng" noProof="1">
                <a:latin typeface="Times New Roman"/>
                <a:cs typeface="Times New Roman"/>
              </a:rPr>
              <a:t>Хлеб</a:t>
            </a:r>
          </a:p>
          <a:p>
            <a:r>
              <a:rPr lang="en-US" sz="2400" noProof="1">
                <a:latin typeface="Times New Roman"/>
                <a:cs typeface="Times New Roman"/>
              </a:rPr>
              <a:t>Употребление белого хлеба способствует активизации деятельности головного мозга, улучшению кровяного состава, служит отличной профилактикой образования тромбов.</a:t>
            </a:r>
          </a:p>
        </p:txBody>
      </p:sp>
    </p:spTree>
    <p:extLst>
      <p:ext uri="{BB962C8B-B14F-4D97-AF65-F5344CB8AC3E}">
        <p14:creationId xmlns:p14="http://schemas.microsoft.com/office/powerpoint/2010/main" val="1077582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62C7B-C028-B938-A8A2-C4B6DD562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653" y="1112748"/>
            <a:ext cx="10515600" cy="1325563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400" b="1" u="sng" dirty="0">
                <a:latin typeface="Times New Roman"/>
                <a:cs typeface="Calibri Light"/>
              </a:rPr>
              <a:t>Сок в ассортименте: </a:t>
            </a:r>
            <a:endParaRPr lang="ru-RU" sz="2400" b="1" u="sng">
              <a:latin typeface="Times New Roman"/>
              <a:cs typeface="Times New Roman"/>
            </a:endParaRPr>
          </a:p>
          <a:p>
            <a:r>
              <a:rPr lang="ru-RU" sz="2400" dirty="0">
                <a:latin typeface="Times New Roman"/>
                <a:cs typeface="Calibri Light"/>
              </a:rPr>
              <a:t>овощные, ягодные плодовые, вырабатываемые промышленностью. Сок полезен веществами содержащие огромный набор витаминов и минеральных веществ. для организма обучающегося, с приятным кисловато сладким вкусом, с мякотью и светло прозрачным цветом что повышает аппетит у обучающегося.</a:t>
            </a:r>
            <a:endParaRPr lang="ru-RU" sz="2400">
              <a:latin typeface="Times New Roman"/>
              <a:cs typeface="Times New Roman"/>
            </a:endParaRPr>
          </a:p>
          <a:p>
            <a:endParaRPr lang="ru-RU" dirty="0">
              <a:cs typeface="Calibri Light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52D375-F6BA-5C48-218D-3D80D6EC2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823" y="3004568"/>
            <a:ext cx="10515600" cy="3445565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ru-RU" sz="2400" b="1" u="sng" dirty="0">
                <a:latin typeface="Times New Roman"/>
                <a:cs typeface="Calibri"/>
              </a:rPr>
              <a:t>Чай индийский с лимоном и сахаром</a:t>
            </a:r>
            <a:endParaRPr lang="ru-RU" b="1" u="sng">
              <a:cs typeface="Calibri"/>
            </a:endParaRPr>
          </a:p>
          <a:p>
            <a:pPr marL="0" indent="0">
              <a:buNone/>
            </a:pPr>
            <a:r>
              <a:rPr lang="ru-RU" sz="2400" dirty="0">
                <a:latin typeface="Times New Roman"/>
                <a:cs typeface="Calibri"/>
              </a:rPr>
              <a:t>Лимон богат калием и кальцием, железом и магнием, цинком и фосфором. Калий питает мозг и нервные клетки. Кальций, медь и магний важны для поддержания здоровых и сильных костей. Витамины С, В1 и В2, В3 и В5, углеводы, жиры и белки повышают пищевую и лечебную ценность этого ароматного плода</a:t>
            </a:r>
            <a:r>
              <a:rPr lang="ru-RU" dirty="0">
                <a:cs typeface="Calibri"/>
              </a:rPr>
              <a:t>.</a:t>
            </a:r>
          </a:p>
          <a:p>
            <a:endParaRPr lang="ru-RU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0312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DAD86CA-8235-409B-982B-5E7A033E23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234FBA-3501-47B4-AE0C-AA4AFBC8F60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518714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5EF893B-0491-416E-9D33-BADE960079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1"/>
            <a:ext cx="10999072" cy="539995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в помещении, пол, несколько, обеденный стол&#10;&#10;Автоматически созданное описание">
            <a:extLst>
              <a:ext uri="{FF2B5EF4-FFF2-40B4-BE49-F238E27FC236}">
                <a16:creationId xmlns:a16="http://schemas.microsoft.com/office/drawing/2014/main" id="{2403EA09-177B-67A2-C45B-7AC4A4665C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541" b="1"/>
          <a:stretch/>
        </p:blipFill>
        <p:spPr>
          <a:xfrm>
            <a:off x="838200" y="754148"/>
            <a:ext cx="10515600" cy="4995575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9F4FF8-F8B0-4630-BA1B-0D8B324CD5F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29769"/>
            <a:ext cx="11000232" cy="0"/>
          </a:xfrm>
          <a:prstGeom prst="line">
            <a:avLst/>
          </a:prstGeom>
          <a:ln w="152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379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Рисунок 4" descr="Изображение выглядит как текст, в помещении, ноутбук&#10;&#10;Автоматически созданное описание">
            <a:extLst>
              <a:ext uri="{FF2B5EF4-FFF2-40B4-BE49-F238E27FC236}">
                <a16:creationId xmlns:a16="http://schemas.microsoft.com/office/drawing/2014/main" id="{3D64B563-9A2E-9497-814D-136424BDBE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033" b="-1"/>
          <a:stretch/>
        </p:blipFill>
        <p:spPr>
          <a:xfrm>
            <a:off x="2522356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1A67D6-254F-8E0D-95AF-6E2237B62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106" y="451389"/>
            <a:ext cx="5835019" cy="5235458"/>
          </a:xfrm>
        </p:spPr>
        <p:txBody>
          <a:bodyPr>
            <a:normAutofit/>
          </a:bodyPr>
          <a:lstStyle/>
          <a:p>
            <a:endParaRPr lang="ru-RU" sz="4000"/>
          </a:p>
          <a:p>
            <a:r>
              <a:rPr lang="ru-RU" dirty="0">
                <a:cs typeface="Calibri Light"/>
              </a:rPr>
              <a:t> </a:t>
            </a:r>
            <a:r>
              <a:rPr lang="ru-RU" sz="2400" dirty="0">
                <a:latin typeface="Times New Roman"/>
                <a:cs typeface="Calibri Light"/>
              </a:rPr>
              <a:t>«Одна из главных задач школы сегодня-помочь детям осознать ценность здоровья и значение здорового образа жизни для современного человека, сформировать ответственное отношение к собственному здоровью. Для этого школьники должны узнать и, главное, принять для себя основные принципы здорового образа жизни, а это возможно только в результате серьезной кропотливой совместной работы педагогов, родителей и самого ребенка»,-отметил директор школы </a:t>
            </a:r>
            <a:r>
              <a:rPr lang="ru-RU" sz="2400" b="1" u="sng" dirty="0">
                <a:latin typeface="Times New Roman"/>
                <a:cs typeface="Calibri Light"/>
              </a:rPr>
              <a:t>Саралиев К.А.</a:t>
            </a:r>
            <a:endParaRPr lang="ru-RU" sz="2400" b="1" u="sng">
              <a:latin typeface="Times New Roman"/>
              <a:cs typeface="Times New Roman"/>
            </a:endParaRPr>
          </a:p>
          <a:p>
            <a:endParaRPr lang="ru-RU" sz="2400" dirty="0">
              <a:latin typeface="Times New Roman"/>
              <a:cs typeface="Calibri Light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3983D6-01F9-3014-89AA-11DBE9FB0D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1332" y="8055748"/>
            <a:ext cx="3822189" cy="374276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8217253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256</Words>
  <Application>Microsoft Office PowerPoint</Application>
  <PresentationFormat>Широкоэкранный</PresentationFormat>
  <Paragraphs>14</Paragraphs>
  <Slides>9</Slides>
  <Notes>0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 МБОУ «Ойсхарская средняя школа  №4   имени Рахима  Хамзатовича Каимова»)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Сок в ассортименте:  овощные, ягодные плодовые, вырабатываемые промышленностью. Сок полезен веществами содержащие огромный набор витаминов и минеральных веществ. для организма обучающегося, с приятным кисловато сладким вкусом, с мякотью и светло прозрачным цветом что повышает аппетит у обучающегося. </vt:lpstr>
      <vt:lpstr>Презентация PowerPoint</vt:lpstr>
      <vt:lpstr>  «Одна из главных задач школы сегодня-помочь детям осознать ценность здоровья и значение здорового образа жизни для современного человека, сформировать ответственное отношение к собственному здоровью. Для этого школьники должны узнать и, главное, принять для себя основные принципы здорового образа жизни, а это возможно только в результате серьезной кропотливой совместной работы педагогов, родителей и самого ребенка»,-отметил директор школы Саралиев К.А.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/>
  <cp:lastModifiedBy>Пользователь</cp:lastModifiedBy>
  <cp:revision>162</cp:revision>
  <dcterms:created xsi:type="dcterms:W3CDTF">2023-05-11T07:35:01Z</dcterms:created>
  <dcterms:modified xsi:type="dcterms:W3CDTF">2023-05-11T08:38:45Z</dcterms:modified>
</cp:coreProperties>
</file>